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10287000" cx="18288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7" roundtripDataSignature="AMtx7mhikfp4qU1SYoR1iYYnlF+2SzRL+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5180013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2857500" y="512763"/>
            <a:ext cx="3429000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6502400"/>
            <a:ext cx="3962400" cy="3413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2" type="hdr"/>
          </p:nvPr>
        </p:nvSpPr>
        <p:spPr>
          <a:xfrm>
            <a:off x="0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1:notes"/>
          <p:cNvSpPr txBox="1"/>
          <p:nvPr>
            <p:ph idx="10" type="dt"/>
          </p:nvPr>
        </p:nvSpPr>
        <p:spPr>
          <a:xfrm>
            <a:off x="5180013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1.7.2013</a:t>
            </a:r>
            <a:endParaRPr/>
          </a:p>
        </p:txBody>
      </p:sp>
      <p:sp>
        <p:nvSpPr>
          <p:cNvPr id="87" name="Google Shape;87;p1:notes"/>
          <p:cNvSpPr/>
          <p:nvPr>
            <p:ph idx="3" type="sldImg"/>
          </p:nvPr>
        </p:nvSpPr>
        <p:spPr>
          <a:xfrm>
            <a:off x="2857500" y="512763"/>
            <a:ext cx="3429000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8" name="Google Shape;88;p1:notes"/>
          <p:cNvSpPr txBox="1"/>
          <p:nvPr>
            <p:ph idx="1" type="body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12</a:t>
            </a:r>
            <a:endParaRPr/>
          </a:p>
        </p:txBody>
      </p:sp>
      <p:sp>
        <p:nvSpPr>
          <p:cNvPr id="89" name="Google Shape;89;p1:notes"/>
          <p:cNvSpPr txBox="1"/>
          <p:nvPr>
            <p:ph idx="11" type="ftr"/>
          </p:nvPr>
        </p:nvSpPr>
        <p:spPr>
          <a:xfrm>
            <a:off x="0" y="6502400"/>
            <a:ext cx="3962400" cy="3413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:notes"/>
          <p:cNvSpPr txBox="1"/>
          <p:nvPr>
            <p:ph idx="12" type="sldNum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2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3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2" name="Google Shape;22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4" name="Google Shape;34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7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40" name="Google Shape;40;p7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41" name="Google Shape;41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8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7" name="Google Shape;47;p8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8" name="Google Shape;48;p8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9" name="Google Shape;49;p8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50" name="Google Shape;50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10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2" name="Google Shape;62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1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9" name="Google Shape;69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2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g"/><Relationship Id="rId4" Type="http://schemas.openxmlformats.org/officeDocument/2006/relationships/image" Target="../media/image1.jpg"/><Relationship Id="rId5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A1A1A"/>
        </a:solidFill>
      </p:bgPr>
    </p:bg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"/>
          <p:cNvSpPr/>
          <p:nvPr/>
        </p:nvSpPr>
        <p:spPr>
          <a:xfrm>
            <a:off x="0" y="0"/>
            <a:ext cx="18300706" cy="10299706"/>
          </a:xfrm>
          <a:custGeom>
            <a:rect b="b" l="l" r="r" t="t"/>
            <a:pathLst>
              <a:path extrusionOk="0" h="10299706" w="18300706">
                <a:moveTo>
                  <a:pt x="0" y="0"/>
                </a:moveTo>
                <a:lnTo>
                  <a:pt x="18300706" y="0"/>
                </a:lnTo>
                <a:lnTo>
                  <a:pt x="18300706" y="10299706"/>
                </a:lnTo>
                <a:lnTo>
                  <a:pt x="0" y="1029970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 amt="21999"/>
            </a:blip>
            <a:stretch>
              <a:fillRect b="-9228" l="0" r="0" t="-9228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93" name="Google Shape;93;p1"/>
          <p:cNvGrpSpPr/>
          <p:nvPr/>
        </p:nvGrpSpPr>
        <p:grpSpPr>
          <a:xfrm>
            <a:off x="257248" y="333805"/>
            <a:ext cx="19786756" cy="1189280"/>
            <a:chOff x="0" y="0"/>
            <a:chExt cx="26382341" cy="1585707"/>
          </a:xfrm>
        </p:grpSpPr>
        <p:sp>
          <p:nvSpPr>
            <p:cNvPr id="94" name="Google Shape;94;p1"/>
            <p:cNvSpPr/>
            <p:nvPr/>
          </p:nvSpPr>
          <p:spPr>
            <a:xfrm>
              <a:off x="0" y="0"/>
              <a:ext cx="26382340" cy="1585707"/>
            </a:xfrm>
            <a:custGeom>
              <a:rect b="b" l="l" r="r" t="t"/>
              <a:pathLst>
                <a:path extrusionOk="0" h="1585707" w="26382340">
                  <a:moveTo>
                    <a:pt x="0" y="0"/>
                  </a:moveTo>
                  <a:lnTo>
                    <a:pt x="26382340" y="0"/>
                  </a:lnTo>
                  <a:lnTo>
                    <a:pt x="26382340" y="1585707"/>
                  </a:lnTo>
                  <a:lnTo>
                    <a:pt x="0" y="1585707"/>
                  </a:lnTo>
                  <a:close/>
                </a:path>
              </a:pathLst>
            </a:custGeom>
            <a:blipFill rotWithShape="1">
              <a:blip r:embed="rId4">
                <a:alphaModFix amt="0"/>
              </a:blip>
              <a:stretch>
                <a:fillRect b="-215791" l="0" r="16817" t="-223525"/>
              </a:stretch>
            </a:blip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5" name="Google Shape;95;p1"/>
            <p:cNvSpPr txBox="1"/>
            <p:nvPr/>
          </p:nvSpPr>
          <p:spPr>
            <a:xfrm>
              <a:off x="0" y="0"/>
              <a:ext cx="26382341" cy="158570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20003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5999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The </a:t>
              </a:r>
              <a:r>
                <a:rPr b="1" lang="en-US" sz="5999">
                  <a:solidFill>
                    <a:srgbClr val="FFFFFF"/>
                  </a:solidFill>
                </a:rPr>
                <a:t>Impact of C</a:t>
              </a:r>
              <a:r>
                <a:rPr b="1" lang="en-US" sz="5999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ulture in Hull and East Yorkshire</a:t>
              </a:r>
              <a:endParaRPr/>
            </a:p>
          </p:txBody>
        </p:sp>
      </p:grpSp>
      <p:grpSp>
        <p:nvGrpSpPr>
          <p:cNvPr id="96" name="Google Shape;96;p1"/>
          <p:cNvGrpSpPr/>
          <p:nvPr/>
        </p:nvGrpSpPr>
        <p:grpSpPr>
          <a:xfrm>
            <a:off x="343059" y="1317573"/>
            <a:ext cx="16459200" cy="763989"/>
            <a:chOff x="0" y="-9525"/>
            <a:chExt cx="21945600" cy="1018651"/>
          </a:xfrm>
        </p:grpSpPr>
        <p:sp>
          <p:nvSpPr>
            <p:cNvPr id="97" name="Google Shape;97;p1"/>
            <p:cNvSpPr/>
            <p:nvPr/>
          </p:nvSpPr>
          <p:spPr>
            <a:xfrm>
              <a:off x="0" y="0"/>
              <a:ext cx="21945600" cy="1009126"/>
            </a:xfrm>
            <a:custGeom>
              <a:rect b="b" l="l" r="r" t="t"/>
              <a:pathLst>
                <a:path extrusionOk="0" h="1009126" w="21945600">
                  <a:moveTo>
                    <a:pt x="0" y="0"/>
                  </a:moveTo>
                  <a:lnTo>
                    <a:pt x="21945600" y="0"/>
                  </a:lnTo>
                  <a:lnTo>
                    <a:pt x="21945600" y="1009126"/>
                  </a:lnTo>
                  <a:lnTo>
                    <a:pt x="0" y="1009126"/>
                  </a:lnTo>
                  <a:close/>
                </a:path>
              </a:pathLst>
            </a:custGeom>
            <a:blipFill rotWithShape="1">
              <a:blip r:embed="rId4">
                <a:alphaModFix amt="0"/>
              </a:blip>
              <a:stretch>
                <a:fillRect b="-364805" l="0" r="0" t="-382653"/>
              </a:stretch>
            </a:blip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8" name="Google Shape;98;p1"/>
            <p:cNvSpPr txBox="1"/>
            <p:nvPr/>
          </p:nvSpPr>
          <p:spPr>
            <a:xfrm>
              <a:off x="0" y="-9525"/>
              <a:ext cx="21945600" cy="101865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2000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-US" sz="4299">
                  <a:solidFill>
                    <a:srgbClr val="E9435B"/>
                  </a:solidFill>
                  <a:latin typeface="Arial"/>
                  <a:ea typeface="Arial"/>
                  <a:cs typeface="Arial"/>
                  <a:sym typeface="Arial"/>
                </a:rPr>
                <a:t>At a glance</a:t>
              </a:r>
              <a:endParaRPr/>
            </a:p>
          </p:txBody>
        </p:sp>
      </p:grpSp>
      <p:grpSp>
        <p:nvGrpSpPr>
          <p:cNvPr id="99" name="Google Shape;99;p1"/>
          <p:cNvGrpSpPr/>
          <p:nvPr/>
        </p:nvGrpSpPr>
        <p:grpSpPr>
          <a:xfrm>
            <a:off x="901698" y="2342692"/>
            <a:ext cx="16484536" cy="866586"/>
            <a:chOff x="0" y="0"/>
            <a:chExt cx="21979382" cy="1155448"/>
          </a:xfrm>
        </p:grpSpPr>
        <p:sp>
          <p:nvSpPr>
            <p:cNvPr id="100" name="Google Shape;100;p1"/>
            <p:cNvSpPr/>
            <p:nvPr/>
          </p:nvSpPr>
          <p:spPr>
            <a:xfrm>
              <a:off x="16891" y="16891"/>
              <a:ext cx="21945599" cy="1121664"/>
            </a:xfrm>
            <a:custGeom>
              <a:rect b="b" l="l" r="r" t="t"/>
              <a:pathLst>
                <a:path extrusionOk="0" h="1121664" w="21945599">
                  <a:moveTo>
                    <a:pt x="0" y="0"/>
                  </a:moveTo>
                  <a:lnTo>
                    <a:pt x="21945599" y="0"/>
                  </a:lnTo>
                  <a:lnTo>
                    <a:pt x="21945599" y="1121664"/>
                  </a:lnTo>
                  <a:lnTo>
                    <a:pt x="0" y="1121664"/>
                  </a:lnTo>
                  <a:close/>
                </a:path>
              </a:pathLst>
            </a:custGeom>
            <a:solidFill>
              <a:srgbClr val="222222">
                <a:alpha val="49803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1" name="Google Shape;101;p1"/>
            <p:cNvSpPr/>
            <p:nvPr/>
          </p:nvSpPr>
          <p:spPr>
            <a:xfrm>
              <a:off x="0" y="0"/>
              <a:ext cx="21979382" cy="1155448"/>
            </a:xfrm>
            <a:custGeom>
              <a:rect b="b" l="l" r="r" t="t"/>
              <a:pathLst>
                <a:path extrusionOk="0" h="1155448" w="21979382">
                  <a:moveTo>
                    <a:pt x="16891" y="0"/>
                  </a:moveTo>
                  <a:lnTo>
                    <a:pt x="21962490" y="0"/>
                  </a:lnTo>
                  <a:cubicBezTo>
                    <a:pt x="21971890" y="0"/>
                    <a:pt x="21979382" y="7620"/>
                    <a:pt x="21979382" y="16891"/>
                  </a:cubicBezTo>
                  <a:lnTo>
                    <a:pt x="21979382" y="1138555"/>
                  </a:lnTo>
                  <a:cubicBezTo>
                    <a:pt x="21979382" y="1147953"/>
                    <a:pt x="21971763" y="1155446"/>
                    <a:pt x="21962490" y="1155446"/>
                  </a:cubicBezTo>
                  <a:lnTo>
                    <a:pt x="16891" y="1155446"/>
                  </a:lnTo>
                  <a:cubicBezTo>
                    <a:pt x="7620" y="1155573"/>
                    <a:pt x="0" y="1147953"/>
                    <a:pt x="0" y="1138555"/>
                  </a:cubicBezTo>
                  <a:lnTo>
                    <a:pt x="0" y="16891"/>
                  </a:lnTo>
                  <a:cubicBezTo>
                    <a:pt x="0" y="7620"/>
                    <a:pt x="7620" y="0"/>
                    <a:pt x="16891" y="0"/>
                  </a:cubicBezTo>
                  <a:moveTo>
                    <a:pt x="16891" y="33909"/>
                  </a:moveTo>
                  <a:lnTo>
                    <a:pt x="16891" y="16891"/>
                  </a:lnTo>
                  <a:lnTo>
                    <a:pt x="33909" y="16891"/>
                  </a:lnTo>
                  <a:lnTo>
                    <a:pt x="33909" y="1138555"/>
                  </a:lnTo>
                  <a:lnTo>
                    <a:pt x="16891" y="1138555"/>
                  </a:lnTo>
                  <a:lnTo>
                    <a:pt x="16891" y="1121664"/>
                  </a:lnTo>
                  <a:lnTo>
                    <a:pt x="21962490" y="1121664"/>
                  </a:lnTo>
                  <a:lnTo>
                    <a:pt x="21962490" y="1138555"/>
                  </a:lnTo>
                  <a:lnTo>
                    <a:pt x="21945600" y="1138555"/>
                  </a:lnTo>
                  <a:lnTo>
                    <a:pt x="21945600" y="16891"/>
                  </a:lnTo>
                  <a:lnTo>
                    <a:pt x="21962490" y="16891"/>
                  </a:lnTo>
                  <a:lnTo>
                    <a:pt x="21962490" y="33909"/>
                  </a:lnTo>
                  <a:lnTo>
                    <a:pt x="16891" y="33909"/>
                  </a:lnTo>
                  <a:close/>
                </a:path>
              </a:pathLst>
            </a:custGeom>
            <a:solidFill>
              <a:srgbClr val="222222">
                <a:alpha val="49803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02" name="Google Shape;102;p1"/>
          <p:cNvGrpSpPr/>
          <p:nvPr/>
        </p:nvGrpSpPr>
        <p:grpSpPr>
          <a:xfrm>
            <a:off x="901698" y="2342692"/>
            <a:ext cx="135064" cy="866586"/>
            <a:chOff x="0" y="0"/>
            <a:chExt cx="180086" cy="1155448"/>
          </a:xfrm>
        </p:grpSpPr>
        <p:sp>
          <p:nvSpPr>
            <p:cNvPr id="103" name="Google Shape;103;p1"/>
            <p:cNvSpPr/>
            <p:nvPr/>
          </p:nvSpPr>
          <p:spPr>
            <a:xfrm>
              <a:off x="16891" y="16891"/>
              <a:ext cx="146304" cy="1121664"/>
            </a:xfrm>
            <a:custGeom>
              <a:rect b="b" l="l" r="r" t="t"/>
              <a:pathLst>
                <a:path extrusionOk="0" h="1121664" w="146304">
                  <a:moveTo>
                    <a:pt x="0" y="0"/>
                  </a:moveTo>
                  <a:lnTo>
                    <a:pt x="146304" y="0"/>
                  </a:lnTo>
                  <a:lnTo>
                    <a:pt x="146304" y="1121664"/>
                  </a:lnTo>
                  <a:lnTo>
                    <a:pt x="0" y="1121664"/>
                  </a:lnTo>
                  <a:close/>
                </a:path>
              </a:pathLst>
            </a:custGeom>
            <a:solidFill>
              <a:srgbClr val="E9435B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4" name="Google Shape;104;p1"/>
            <p:cNvSpPr/>
            <p:nvPr/>
          </p:nvSpPr>
          <p:spPr>
            <a:xfrm>
              <a:off x="0" y="0"/>
              <a:ext cx="180086" cy="1155448"/>
            </a:xfrm>
            <a:custGeom>
              <a:rect b="b" l="l" r="r" t="t"/>
              <a:pathLst>
                <a:path extrusionOk="0" h="1155448" w="180086">
                  <a:moveTo>
                    <a:pt x="16891" y="0"/>
                  </a:moveTo>
                  <a:lnTo>
                    <a:pt x="163195" y="0"/>
                  </a:lnTo>
                  <a:cubicBezTo>
                    <a:pt x="172593" y="0"/>
                    <a:pt x="180086" y="7620"/>
                    <a:pt x="180086" y="16891"/>
                  </a:cubicBezTo>
                  <a:lnTo>
                    <a:pt x="180086" y="1138555"/>
                  </a:lnTo>
                  <a:cubicBezTo>
                    <a:pt x="180086" y="1147953"/>
                    <a:pt x="172466" y="1155446"/>
                    <a:pt x="163195" y="1155446"/>
                  </a:cubicBezTo>
                  <a:lnTo>
                    <a:pt x="16891" y="1155446"/>
                  </a:lnTo>
                  <a:cubicBezTo>
                    <a:pt x="7620" y="1155573"/>
                    <a:pt x="0" y="1147953"/>
                    <a:pt x="0" y="1138555"/>
                  </a:cubicBezTo>
                  <a:lnTo>
                    <a:pt x="0" y="16891"/>
                  </a:lnTo>
                  <a:cubicBezTo>
                    <a:pt x="0" y="7620"/>
                    <a:pt x="7620" y="0"/>
                    <a:pt x="16891" y="0"/>
                  </a:cubicBezTo>
                  <a:moveTo>
                    <a:pt x="16891" y="33909"/>
                  </a:moveTo>
                  <a:lnTo>
                    <a:pt x="16891" y="16891"/>
                  </a:lnTo>
                  <a:lnTo>
                    <a:pt x="33909" y="16891"/>
                  </a:lnTo>
                  <a:lnTo>
                    <a:pt x="33909" y="1138555"/>
                  </a:lnTo>
                  <a:lnTo>
                    <a:pt x="16891" y="1138555"/>
                  </a:lnTo>
                  <a:lnTo>
                    <a:pt x="16891" y="1121664"/>
                  </a:lnTo>
                  <a:lnTo>
                    <a:pt x="163195" y="1121664"/>
                  </a:lnTo>
                  <a:lnTo>
                    <a:pt x="163195" y="1138555"/>
                  </a:lnTo>
                  <a:lnTo>
                    <a:pt x="146304" y="1138555"/>
                  </a:lnTo>
                  <a:lnTo>
                    <a:pt x="146304" y="16891"/>
                  </a:lnTo>
                  <a:lnTo>
                    <a:pt x="163195" y="16891"/>
                  </a:lnTo>
                  <a:lnTo>
                    <a:pt x="163195" y="33909"/>
                  </a:lnTo>
                  <a:lnTo>
                    <a:pt x="16891" y="33909"/>
                  </a:lnTo>
                  <a:close/>
                </a:path>
              </a:pathLst>
            </a:custGeom>
            <a:solidFill>
              <a:srgbClr val="E9435B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05" name="Google Shape;105;p1"/>
          <p:cNvGrpSpPr/>
          <p:nvPr/>
        </p:nvGrpSpPr>
        <p:grpSpPr>
          <a:xfrm>
            <a:off x="1280155" y="2483405"/>
            <a:ext cx="4937760" cy="585216"/>
            <a:chOff x="0" y="0"/>
            <a:chExt cx="6583680" cy="780288"/>
          </a:xfrm>
        </p:grpSpPr>
        <p:sp>
          <p:nvSpPr>
            <p:cNvPr id="106" name="Google Shape;106;p1"/>
            <p:cNvSpPr/>
            <p:nvPr/>
          </p:nvSpPr>
          <p:spPr>
            <a:xfrm>
              <a:off x="0" y="0"/>
              <a:ext cx="6583680" cy="780288"/>
            </a:xfrm>
            <a:custGeom>
              <a:rect b="b" l="l" r="r" t="t"/>
              <a:pathLst>
                <a:path extrusionOk="0" h="780288" w="6583680">
                  <a:moveTo>
                    <a:pt x="0" y="0"/>
                  </a:moveTo>
                  <a:lnTo>
                    <a:pt x="6583680" y="0"/>
                  </a:lnTo>
                  <a:lnTo>
                    <a:pt x="6583680" y="780288"/>
                  </a:lnTo>
                  <a:lnTo>
                    <a:pt x="0" y="780288"/>
                  </a:lnTo>
                  <a:close/>
                </a:path>
              </a:pathLst>
            </a:custGeom>
            <a:blipFill rotWithShape="1">
              <a:blip r:embed="rId4">
                <a:alphaModFix amt="0"/>
              </a:blip>
              <a:stretch>
                <a:fillRect b="-114409" l="0" r="0" t="-114409"/>
              </a:stretch>
            </a:blip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7" name="Google Shape;107;p1"/>
            <p:cNvSpPr txBox="1"/>
            <p:nvPr/>
          </p:nvSpPr>
          <p:spPr>
            <a:xfrm>
              <a:off x="0" y="0"/>
              <a:ext cx="6583680" cy="780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20007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799">
                  <a:solidFill>
                    <a:srgbClr val="E9435B"/>
                  </a:solidFill>
                  <a:latin typeface="Arial"/>
                  <a:ea typeface="Arial"/>
                  <a:cs typeface="Arial"/>
                  <a:sym typeface="Arial"/>
                </a:rPr>
                <a:t>£101.2 million</a:t>
              </a:r>
              <a:endParaRPr/>
            </a:p>
          </p:txBody>
        </p:sp>
      </p:grpSp>
      <p:grpSp>
        <p:nvGrpSpPr>
          <p:cNvPr id="108" name="Google Shape;108;p1"/>
          <p:cNvGrpSpPr/>
          <p:nvPr/>
        </p:nvGrpSpPr>
        <p:grpSpPr>
          <a:xfrm>
            <a:off x="6400795" y="2512837"/>
            <a:ext cx="10607040" cy="555784"/>
            <a:chOff x="0" y="-9525"/>
            <a:chExt cx="14142720" cy="741045"/>
          </a:xfrm>
        </p:grpSpPr>
        <p:sp>
          <p:nvSpPr>
            <p:cNvPr id="109" name="Google Shape;109;p1"/>
            <p:cNvSpPr/>
            <p:nvPr/>
          </p:nvSpPr>
          <p:spPr>
            <a:xfrm>
              <a:off x="0" y="0"/>
              <a:ext cx="14142720" cy="731520"/>
            </a:xfrm>
            <a:custGeom>
              <a:rect b="b" l="l" r="r" t="t"/>
              <a:pathLst>
                <a:path extrusionOk="0" h="731520" w="14142720">
                  <a:moveTo>
                    <a:pt x="0" y="0"/>
                  </a:moveTo>
                  <a:lnTo>
                    <a:pt x="14142720" y="0"/>
                  </a:lnTo>
                  <a:lnTo>
                    <a:pt x="14142720" y="731520"/>
                  </a:lnTo>
                  <a:lnTo>
                    <a:pt x="0" y="731520"/>
                  </a:lnTo>
                  <a:close/>
                </a:path>
              </a:pathLst>
            </a:custGeom>
            <a:blipFill rotWithShape="1">
              <a:blip r:embed="rId4">
                <a:alphaModFix amt="0"/>
              </a:blip>
              <a:stretch>
                <a:fillRect b="-326733" l="0" r="0" t="-326733"/>
              </a:stretch>
            </a:blip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" name="Google Shape;110;p1"/>
            <p:cNvSpPr txBox="1"/>
            <p:nvPr/>
          </p:nvSpPr>
          <p:spPr>
            <a:xfrm>
              <a:off x="0" y="-9525"/>
              <a:ext cx="14142720" cy="74104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6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brought into the regional economy every year</a:t>
              </a:r>
              <a:endParaRPr/>
            </a:p>
          </p:txBody>
        </p:sp>
      </p:grpSp>
      <p:grpSp>
        <p:nvGrpSpPr>
          <p:cNvPr id="111" name="Google Shape;111;p1"/>
          <p:cNvGrpSpPr/>
          <p:nvPr/>
        </p:nvGrpSpPr>
        <p:grpSpPr>
          <a:xfrm>
            <a:off x="901698" y="3293668"/>
            <a:ext cx="16484536" cy="866586"/>
            <a:chOff x="0" y="0"/>
            <a:chExt cx="21979382" cy="1155448"/>
          </a:xfrm>
        </p:grpSpPr>
        <p:sp>
          <p:nvSpPr>
            <p:cNvPr id="112" name="Google Shape;112;p1"/>
            <p:cNvSpPr/>
            <p:nvPr/>
          </p:nvSpPr>
          <p:spPr>
            <a:xfrm>
              <a:off x="16891" y="16891"/>
              <a:ext cx="21945599" cy="1121664"/>
            </a:xfrm>
            <a:custGeom>
              <a:rect b="b" l="l" r="r" t="t"/>
              <a:pathLst>
                <a:path extrusionOk="0" h="1121664" w="21945599">
                  <a:moveTo>
                    <a:pt x="0" y="0"/>
                  </a:moveTo>
                  <a:lnTo>
                    <a:pt x="21945599" y="0"/>
                  </a:lnTo>
                  <a:lnTo>
                    <a:pt x="21945599" y="1121664"/>
                  </a:lnTo>
                  <a:lnTo>
                    <a:pt x="0" y="1121664"/>
                  </a:lnTo>
                  <a:close/>
                </a:path>
              </a:pathLst>
            </a:custGeom>
            <a:solidFill>
              <a:srgbClr val="1E1E1E">
                <a:alpha val="49803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" name="Google Shape;113;p1"/>
            <p:cNvSpPr/>
            <p:nvPr/>
          </p:nvSpPr>
          <p:spPr>
            <a:xfrm>
              <a:off x="0" y="0"/>
              <a:ext cx="21979382" cy="1155448"/>
            </a:xfrm>
            <a:custGeom>
              <a:rect b="b" l="l" r="r" t="t"/>
              <a:pathLst>
                <a:path extrusionOk="0" h="1155448" w="21979382">
                  <a:moveTo>
                    <a:pt x="16891" y="0"/>
                  </a:moveTo>
                  <a:lnTo>
                    <a:pt x="21962490" y="0"/>
                  </a:lnTo>
                  <a:cubicBezTo>
                    <a:pt x="21971890" y="0"/>
                    <a:pt x="21979382" y="7620"/>
                    <a:pt x="21979382" y="16891"/>
                  </a:cubicBezTo>
                  <a:lnTo>
                    <a:pt x="21979382" y="1138555"/>
                  </a:lnTo>
                  <a:cubicBezTo>
                    <a:pt x="21979382" y="1147953"/>
                    <a:pt x="21971763" y="1155446"/>
                    <a:pt x="21962490" y="1155446"/>
                  </a:cubicBezTo>
                  <a:lnTo>
                    <a:pt x="16891" y="1155446"/>
                  </a:lnTo>
                  <a:cubicBezTo>
                    <a:pt x="7620" y="1155573"/>
                    <a:pt x="0" y="1147953"/>
                    <a:pt x="0" y="1138555"/>
                  </a:cubicBezTo>
                  <a:lnTo>
                    <a:pt x="0" y="16891"/>
                  </a:lnTo>
                  <a:cubicBezTo>
                    <a:pt x="0" y="7620"/>
                    <a:pt x="7620" y="0"/>
                    <a:pt x="16891" y="0"/>
                  </a:cubicBezTo>
                  <a:moveTo>
                    <a:pt x="16891" y="33909"/>
                  </a:moveTo>
                  <a:lnTo>
                    <a:pt x="16891" y="16891"/>
                  </a:lnTo>
                  <a:lnTo>
                    <a:pt x="33909" y="16891"/>
                  </a:lnTo>
                  <a:lnTo>
                    <a:pt x="33909" y="1138555"/>
                  </a:lnTo>
                  <a:lnTo>
                    <a:pt x="16891" y="1138555"/>
                  </a:lnTo>
                  <a:lnTo>
                    <a:pt x="16891" y="1121664"/>
                  </a:lnTo>
                  <a:lnTo>
                    <a:pt x="21962490" y="1121664"/>
                  </a:lnTo>
                  <a:lnTo>
                    <a:pt x="21962490" y="1138555"/>
                  </a:lnTo>
                  <a:lnTo>
                    <a:pt x="21945600" y="1138555"/>
                  </a:lnTo>
                  <a:lnTo>
                    <a:pt x="21945600" y="16891"/>
                  </a:lnTo>
                  <a:lnTo>
                    <a:pt x="21962490" y="16891"/>
                  </a:lnTo>
                  <a:lnTo>
                    <a:pt x="21962490" y="33909"/>
                  </a:lnTo>
                  <a:lnTo>
                    <a:pt x="16891" y="33909"/>
                  </a:lnTo>
                  <a:close/>
                </a:path>
              </a:pathLst>
            </a:custGeom>
            <a:solidFill>
              <a:srgbClr val="1E1E1E">
                <a:alpha val="49803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14" name="Google Shape;114;p1"/>
          <p:cNvGrpSpPr/>
          <p:nvPr/>
        </p:nvGrpSpPr>
        <p:grpSpPr>
          <a:xfrm>
            <a:off x="901698" y="3293668"/>
            <a:ext cx="135064" cy="866586"/>
            <a:chOff x="0" y="0"/>
            <a:chExt cx="180086" cy="1155448"/>
          </a:xfrm>
        </p:grpSpPr>
        <p:sp>
          <p:nvSpPr>
            <p:cNvPr id="115" name="Google Shape;115;p1"/>
            <p:cNvSpPr/>
            <p:nvPr/>
          </p:nvSpPr>
          <p:spPr>
            <a:xfrm>
              <a:off x="16891" y="16891"/>
              <a:ext cx="146304" cy="1121664"/>
            </a:xfrm>
            <a:custGeom>
              <a:rect b="b" l="l" r="r" t="t"/>
              <a:pathLst>
                <a:path extrusionOk="0" h="1121664" w="146304">
                  <a:moveTo>
                    <a:pt x="0" y="0"/>
                  </a:moveTo>
                  <a:lnTo>
                    <a:pt x="146304" y="0"/>
                  </a:lnTo>
                  <a:lnTo>
                    <a:pt x="146304" y="1121664"/>
                  </a:lnTo>
                  <a:lnTo>
                    <a:pt x="0" y="1121664"/>
                  </a:lnTo>
                  <a:close/>
                </a:path>
              </a:pathLst>
            </a:custGeom>
            <a:solidFill>
              <a:srgbClr val="E9435B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6" name="Google Shape;116;p1"/>
            <p:cNvSpPr/>
            <p:nvPr/>
          </p:nvSpPr>
          <p:spPr>
            <a:xfrm>
              <a:off x="0" y="0"/>
              <a:ext cx="180086" cy="1155448"/>
            </a:xfrm>
            <a:custGeom>
              <a:rect b="b" l="l" r="r" t="t"/>
              <a:pathLst>
                <a:path extrusionOk="0" h="1155448" w="180086">
                  <a:moveTo>
                    <a:pt x="16891" y="0"/>
                  </a:moveTo>
                  <a:lnTo>
                    <a:pt x="163195" y="0"/>
                  </a:lnTo>
                  <a:cubicBezTo>
                    <a:pt x="172593" y="0"/>
                    <a:pt x="180086" y="7620"/>
                    <a:pt x="180086" y="16891"/>
                  </a:cubicBezTo>
                  <a:lnTo>
                    <a:pt x="180086" y="1138555"/>
                  </a:lnTo>
                  <a:cubicBezTo>
                    <a:pt x="180086" y="1147953"/>
                    <a:pt x="172466" y="1155446"/>
                    <a:pt x="163195" y="1155446"/>
                  </a:cubicBezTo>
                  <a:lnTo>
                    <a:pt x="16891" y="1155446"/>
                  </a:lnTo>
                  <a:cubicBezTo>
                    <a:pt x="7620" y="1155573"/>
                    <a:pt x="0" y="1147953"/>
                    <a:pt x="0" y="1138555"/>
                  </a:cubicBezTo>
                  <a:lnTo>
                    <a:pt x="0" y="16891"/>
                  </a:lnTo>
                  <a:cubicBezTo>
                    <a:pt x="0" y="7620"/>
                    <a:pt x="7620" y="0"/>
                    <a:pt x="16891" y="0"/>
                  </a:cubicBezTo>
                  <a:moveTo>
                    <a:pt x="16891" y="33909"/>
                  </a:moveTo>
                  <a:lnTo>
                    <a:pt x="16891" y="16891"/>
                  </a:lnTo>
                  <a:lnTo>
                    <a:pt x="33909" y="16891"/>
                  </a:lnTo>
                  <a:lnTo>
                    <a:pt x="33909" y="1138555"/>
                  </a:lnTo>
                  <a:lnTo>
                    <a:pt x="16891" y="1138555"/>
                  </a:lnTo>
                  <a:lnTo>
                    <a:pt x="16891" y="1121664"/>
                  </a:lnTo>
                  <a:lnTo>
                    <a:pt x="163195" y="1121664"/>
                  </a:lnTo>
                  <a:lnTo>
                    <a:pt x="163195" y="1138555"/>
                  </a:lnTo>
                  <a:lnTo>
                    <a:pt x="146304" y="1138555"/>
                  </a:lnTo>
                  <a:lnTo>
                    <a:pt x="146304" y="16891"/>
                  </a:lnTo>
                  <a:lnTo>
                    <a:pt x="163195" y="16891"/>
                  </a:lnTo>
                  <a:lnTo>
                    <a:pt x="163195" y="33909"/>
                  </a:lnTo>
                  <a:lnTo>
                    <a:pt x="16891" y="33909"/>
                  </a:lnTo>
                  <a:close/>
                </a:path>
              </a:pathLst>
            </a:custGeom>
            <a:solidFill>
              <a:srgbClr val="E9435B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17" name="Google Shape;117;p1"/>
          <p:cNvGrpSpPr/>
          <p:nvPr/>
        </p:nvGrpSpPr>
        <p:grpSpPr>
          <a:xfrm>
            <a:off x="1280155" y="3434381"/>
            <a:ext cx="4937760" cy="585216"/>
            <a:chOff x="0" y="0"/>
            <a:chExt cx="6583680" cy="780288"/>
          </a:xfrm>
        </p:grpSpPr>
        <p:sp>
          <p:nvSpPr>
            <p:cNvPr id="118" name="Google Shape;118;p1"/>
            <p:cNvSpPr/>
            <p:nvPr/>
          </p:nvSpPr>
          <p:spPr>
            <a:xfrm>
              <a:off x="0" y="0"/>
              <a:ext cx="6583680" cy="780288"/>
            </a:xfrm>
            <a:custGeom>
              <a:rect b="b" l="l" r="r" t="t"/>
              <a:pathLst>
                <a:path extrusionOk="0" h="780288" w="6583680">
                  <a:moveTo>
                    <a:pt x="0" y="0"/>
                  </a:moveTo>
                  <a:lnTo>
                    <a:pt x="6583680" y="0"/>
                  </a:lnTo>
                  <a:lnTo>
                    <a:pt x="6583680" y="780288"/>
                  </a:lnTo>
                  <a:lnTo>
                    <a:pt x="0" y="780288"/>
                  </a:lnTo>
                  <a:close/>
                </a:path>
              </a:pathLst>
            </a:custGeom>
            <a:blipFill rotWithShape="1">
              <a:blip r:embed="rId4">
                <a:alphaModFix amt="0"/>
              </a:blip>
              <a:stretch>
                <a:fillRect b="-114409" l="0" r="0" t="-114409"/>
              </a:stretch>
            </a:blip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9" name="Google Shape;119;p1"/>
            <p:cNvSpPr txBox="1"/>
            <p:nvPr/>
          </p:nvSpPr>
          <p:spPr>
            <a:xfrm>
              <a:off x="0" y="0"/>
              <a:ext cx="6583680" cy="780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20007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799">
                  <a:solidFill>
                    <a:srgbClr val="E9435B"/>
                  </a:solidFill>
                  <a:latin typeface="Arial"/>
                  <a:ea typeface="Arial"/>
                  <a:cs typeface="Arial"/>
                  <a:sym typeface="Arial"/>
                </a:rPr>
                <a:t>£1.14 billion</a:t>
              </a:r>
              <a:endParaRPr/>
            </a:p>
          </p:txBody>
        </p:sp>
      </p:grpSp>
      <p:grpSp>
        <p:nvGrpSpPr>
          <p:cNvPr id="120" name="Google Shape;120;p1"/>
          <p:cNvGrpSpPr/>
          <p:nvPr/>
        </p:nvGrpSpPr>
        <p:grpSpPr>
          <a:xfrm>
            <a:off x="6400795" y="3463813"/>
            <a:ext cx="10607040" cy="555784"/>
            <a:chOff x="0" y="-9525"/>
            <a:chExt cx="14142720" cy="741045"/>
          </a:xfrm>
        </p:grpSpPr>
        <p:sp>
          <p:nvSpPr>
            <p:cNvPr id="121" name="Google Shape;121;p1"/>
            <p:cNvSpPr/>
            <p:nvPr/>
          </p:nvSpPr>
          <p:spPr>
            <a:xfrm>
              <a:off x="0" y="0"/>
              <a:ext cx="14142720" cy="731520"/>
            </a:xfrm>
            <a:custGeom>
              <a:rect b="b" l="l" r="r" t="t"/>
              <a:pathLst>
                <a:path extrusionOk="0" h="731520" w="14142720">
                  <a:moveTo>
                    <a:pt x="0" y="0"/>
                  </a:moveTo>
                  <a:lnTo>
                    <a:pt x="14142720" y="0"/>
                  </a:lnTo>
                  <a:lnTo>
                    <a:pt x="14142720" y="731520"/>
                  </a:lnTo>
                  <a:lnTo>
                    <a:pt x="0" y="731520"/>
                  </a:lnTo>
                  <a:close/>
                </a:path>
              </a:pathLst>
            </a:custGeom>
            <a:blipFill rotWithShape="1">
              <a:blip r:embed="rId4">
                <a:alphaModFix amt="0"/>
              </a:blip>
              <a:stretch>
                <a:fillRect b="-326733" l="0" r="0" t="-326733"/>
              </a:stretch>
            </a:blip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2" name="Google Shape;122;p1"/>
            <p:cNvSpPr txBox="1"/>
            <p:nvPr/>
          </p:nvSpPr>
          <p:spPr>
            <a:xfrm>
              <a:off x="0" y="-9525"/>
              <a:ext cx="14142720" cy="74104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6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of social value created for people and communities </a:t>
              </a:r>
              <a:r>
                <a:rPr lang="en-US" sz="2600">
                  <a:solidFill>
                    <a:srgbClr val="FFFFFF"/>
                  </a:solidFill>
                </a:rPr>
                <a:t>each </a:t>
              </a:r>
              <a:r>
                <a:rPr lang="en-US" sz="26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year</a:t>
              </a:r>
              <a:endParaRPr/>
            </a:p>
          </p:txBody>
        </p:sp>
      </p:grpSp>
      <p:grpSp>
        <p:nvGrpSpPr>
          <p:cNvPr id="123" name="Google Shape;123;p1"/>
          <p:cNvGrpSpPr/>
          <p:nvPr/>
        </p:nvGrpSpPr>
        <p:grpSpPr>
          <a:xfrm>
            <a:off x="901698" y="4244644"/>
            <a:ext cx="16484536" cy="866586"/>
            <a:chOff x="0" y="0"/>
            <a:chExt cx="21979382" cy="1155448"/>
          </a:xfrm>
        </p:grpSpPr>
        <p:sp>
          <p:nvSpPr>
            <p:cNvPr id="124" name="Google Shape;124;p1"/>
            <p:cNvSpPr/>
            <p:nvPr/>
          </p:nvSpPr>
          <p:spPr>
            <a:xfrm>
              <a:off x="16891" y="16891"/>
              <a:ext cx="21945599" cy="1121664"/>
            </a:xfrm>
            <a:custGeom>
              <a:rect b="b" l="l" r="r" t="t"/>
              <a:pathLst>
                <a:path extrusionOk="0" h="1121664" w="21945599">
                  <a:moveTo>
                    <a:pt x="0" y="0"/>
                  </a:moveTo>
                  <a:lnTo>
                    <a:pt x="21945599" y="0"/>
                  </a:lnTo>
                  <a:lnTo>
                    <a:pt x="21945599" y="1121664"/>
                  </a:lnTo>
                  <a:lnTo>
                    <a:pt x="0" y="1121664"/>
                  </a:lnTo>
                  <a:close/>
                </a:path>
              </a:pathLst>
            </a:custGeom>
            <a:solidFill>
              <a:srgbClr val="222222">
                <a:alpha val="49803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5" name="Google Shape;125;p1"/>
            <p:cNvSpPr/>
            <p:nvPr/>
          </p:nvSpPr>
          <p:spPr>
            <a:xfrm>
              <a:off x="0" y="0"/>
              <a:ext cx="21979382" cy="1155448"/>
            </a:xfrm>
            <a:custGeom>
              <a:rect b="b" l="l" r="r" t="t"/>
              <a:pathLst>
                <a:path extrusionOk="0" h="1155448" w="21979382">
                  <a:moveTo>
                    <a:pt x="16891" y="0"/>
                  </a:moveTo>
                  <a:lnTo>
                    <a:pt x="21962490" y="0"/>
                  </a:lnTo>
                  <a:cubicBezTo>
                    <a:pt x="21971890" y="0"/>
                    <a:pt x="21979382" y="7620"/>
                    <a:pt x="21979382" y="16891"/>
                  </a:cubicBezTo>
                  <a:lnTo>
                    <a:pt x="21979382" y="1138555"/>
                  </a:lnTo>
                  <a:cubicBezTo>
                    <a:pt x="21979382" y="1147953"/>
                    <a:pt x="21971763" y="1155446"/>
                    <a:pt x="21962490" y="1155446"/>
                  </a:cubicBezTo>
                  <a:lnTo>
                    <a:pt x="16891" y="1155446"/>
                  </a:lnTo>
                  <a:cubicBezTo>
                    <a:pt x="7620" y="1155573"/>
                    <a:pt x="0" y="1147953"/>
                    <a:pt x="0" y="1138555"/>
                  </a:cubicBezTo>
                  <a:lnTo>
                    <a:pt x="0" y="16891"/>
                  </a:lnTo>
                  <a:cubicBezTo>
                    <a:pt x="0" y="7620"/>
                    <a:pt x="7620" y="0"/>
                    <a:pt x="16891" y="0"/>
                  </a:cubicBezTo>
                  <a:moveTo>
                    <a:pt x="16891" y="33909"/>
                  </a:moveTo>
                  <a:lnTo>
                    <a:pt x="16891" y="16891"/>
                  </a:lnTo>
                  <a:lnTo>
                    <a:pt x="33909" y="16891"/>
                  </a:lnTo>
                  <a:lnTo>
                    <a:pt x="33909" y="1138555"/>
                  </a:lnTo>
                  <a:lnTo>
                    <a:pt x="16891" y="1138555"/>
                  </a:lnTo>
                  <a:lnTo>
                    <a:pt x="16891" y="1121664"/>
                  </a:lnTo>
                  <a:lnTo>
                    <a:pt x="21962490" y="1121664"/>
                  </a:lnTo>
                  <a:lnTo>
                    <a:pt x="21962490" y="1138555"/>
                  </a:lnTo>
                  <a:lnTo>
                    <a:pt x="21945600" y="1138555"/>
                  </a:lnTo>
                  <a:lnTo>
                    <a:pt x="21945600" y="16891"/>
                  </a:lnTo>
                  <a:lnTo>
                    <a:pt x="21962490" y="16891"/>
                  </a:lnTo>
                  <a:lnTo>
                    <a:pt x="21962490" y="33909"/>
                  </a:lnTo>
                  <a:lnTo>
                    <a:pt x="16891" y="33909"/>
                  </a:lnTo>
                  <a:close/>
                </a:path>
              </a:pathLst>
            </a:custGeom>
            <a:solidFill>
              <a:srgbClr val="222222">
                <a:alpha val="49803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26" name="Google Shape;126;p1"/>
          <p:cNvGrpSpPr/>
          <p:nvPr/>
        </p:nvGrpSpPr>
        <p:grpSpPr>
          <a:xfrm>
            <a:off x="901698" y="4244644"/>
            <a:ext cx="135064" cy="866586"/>
            <a:chOff x="0" y="0"/>
            <a:chExt cx="180086" cy="1155448"/>
          </a:xfrm>
        </p:grpSpPr>
        <p:sp>
          <p:nvSpPr>
            <p:cNvPr id="127" name="Google Shape;127;p1"/>
            <p:cNvSpPr/>
            <p:nvPr/>
          </p:nvSpPr>
          <p:spPr>
            <a:xfrm>
              <a:off x="16891" y="16891"/>
              <a:ext cx="146304" cy="1121664"/>
            </a:xfrm>
            <a:custGeom>
              <a:rect b="b" l="l" r="r" t="t"/>
              <a:pathLst>
                <a:path extrusionOk="0" h="1121664" w="146304">
                  <a:moveTo>
                    <a:pt x="0" y="0"/>
                  </a:moveTo>
                  <a:lnTo>
                    <a:pt x="146304" y="0"/>
                  </a:lnTo>
                  <a:lnTo>
                    <a:pt x="146304" y="1121664"/>
                  </a:lnTo>
                  <a:lnTo>
                    <a:pt x="0" y="1121664"/>
                  </a:lnTo>
                  <a:close/>
                </a:path>
              </a:pathLst>
            </a:custGeom>
            <a:solidFill>
              <a:srgbClr val="E9435B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8" name="Google Shape;128;p1"/>
            <p:cNvSpPr/>
            <p:nvPr/>
          </p:nvSpPr>
          <p:spPr>
            <a:xfrm>
              <a:off x="0" y="0"/>
              <a:ext cx="180086" cy="1155448"/>
            </a:xfrm>
            <a:custGeom>
              <a:rect b="b" l="l" r="r" t="t"/>
              <a:pathLst>
                <a:path extrusionOk="0" h="1155448" w="180086">
                  <a:moveTo>
                    <a:pt x="16891" y="0"/>
                  </a:moveTo>
                  <a:lnTo>
                    <a:pt x="163195" y="0"/>
                  </a:lnTo>
                  <a:cubicBezTo>
                    <a:pt x="172593" y="0"/>
                    <a:pt x="180086" y="7620"/>
                    <a:pt x="180086" y="16891"/>
                  </a:cubicBezTo>
                  <a:lnTo>
                    <a:pt x="180086" y="1138555"/>
                  </a:lnTo>
                  <a:cubicBezTo>
                    <a:pt x="180086" y="1147953"/>
                    <a:pt x="172466" y="1155446"/>
                    <a:pt x="163195" y="1155446"/>
                  </a:cubicBezTo>
                  <a:lnTo>
                    <a:pt x="16891" y="1155446"/>
                  </a:lnTo>
                  <a:cubicBezTo>
                    <a:pt x="7620" y="1155573"/>
                    <a:pt x="0" y="1147953"/>
                    <a:pt x="0" y="1138555"/>
                  </a:cubicBezTo>
                  <a:lnTo>
                    <a:pt x="0" y="16891"/>
                  </a:lnTo>
                  <a:cubicBezTo>
                    <a:pt x="0" y="7620"/>
                    <a:pt x="7620" y="0"/>
                    <a:pt x="16891" y="0"/>
                  </a:cubicBezTo>
                  <a:moveTo>
                    <a:pt x="16891" y="33909"/>
                  </a:moveTo>
                  <a:lnTo>
                    <a:pt x="16891" y="16891"/>
                  </a:lnTo>
                  <a:lnTo>
                    <a:pt x="33909" y="16891"/>
                  </a:lnTo>
                  <a:lnTo>
                    <a:pt x="33909" y="1138555"/>
                  </a:lnTo>
                  <a:lnTo>
                    <a:pt x="16891" y="1138555"/>
                  </a:lnTo>
                  <a:lnTo>
                    <a:pt x="16891" y="1121664"/>
                  </a:lnTo>
                  <a:lnTo>
                    <a:pt x="163195" y="1121664"/>
                  </a:lnTo>
                  <a:lnTo>
                    <a:pt x="163195" y="1138555"/>
                  </a:lnTo>
                  <a:lnTo>
                    <a:pt x="146304" y="1138555"/>
                  </a:lnTo>
                  <a:lnTo>
                    <a:pt x="146304" y="16891"/>
                  </a:lnTo>
                  <a:lnTo>
                    <a:pt x="163195" y="16891"/>
                  </a:lnTo>
                  <a:lnTo>
                    <a:pt x="163195" y="33909"/>
                  </a:lnTo>
                  <a:lnTo>
                    <a:pt x="16891" y="33909"/>
                  </a:lnTo>
                  <a:close/>
                </a:path>
              </a:pathLst>
            </a:custGeom>
            <a:solidFill>
              <a:srgbClr val="E9435B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29" name="Google Shape;129;p1"/>
          <p:cNvGrpSpPr/>
          <p:nvPr/>
        </p:nvGrpSpPr>
        <p:grpSpPr>
          <a:xfrm>
            <a:off x="1280155" y="4385357"/>
            <a:ext cx="4937760" cy="585216"/>
            <a:chOff x="0" y="0"/>
            <a:chExt cx="6583680" cy="780288"/>
          </a:xfrm>
        </p:grpSpPr>
        <p:sp>
          <p:nvSpPr>
            <p:cNvPr id="130" name="Google Shape;130;p1"/>
            <p:cNvSpPr/>
            <p:nvPr/>
          </p:nvSpPr>
          <p:spPr>
            <a:xfrm>
              <a:off x="0" y="0"/>
              <a:ext cx="6583680" cy="780288"/>
            </a:xfrm>
            <a:custGeom>
              <a:rect b="b" l="l" r="r" t="t"/>
              <a:pathLst>
                <a:path extrusionOk="0" h="780288" w="6583680">
                  <a:moveTo>
                    <a:pt x="0" y="0"/>
                  </a:moveTo>
                  <a:lnTo>
                    <a:pt x="6583680" y="0"/>
                  </a:lnTo>
                  <a:lnTo>
                    <a:pt x="6583680" y="780288"/>
                  </a:lnTo>
                  <a:lnTo>
                    <a:pt x="0" y="780288"/>
                  </a:lnTo>
                  <a:close/>
                </a:path>
              </a:pathLst>
            </a:custGeom>
            <a:blipFill rotWithShape="1">
              <a:blip r:embed="rId4">
                <a:alphaModFix amt="0"/>
              </a:blip>
              <a:stretch>
                <a:fillRect b="-114409" l="0" r="0" t="-114409"/>
              </a:stretch>
            </a:blip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1" name="Google Shape;131;p1"/>
            <p:cNvSpPr txBox="1"/>
            <p:nvPr/>
          </p:nvSpPr>
          <p:spPr>
            <a:xfrm>
              <a:off x="0" y="0"/>
              <a:ext cx="6583680" cy="780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20007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799">
                  <a:solidFill>
                    <a:srgbClr val="E9435B"/>
                  </a:solidFill>
                  <a:latin typeface="Arial"/>
                  <a:ea typeface="Arial"/>
                  <a:cs typeface="Arial"/>
                  <a:sym typeface="Arial"/>
                </a:rPr>
                <a:t>12,954 volunteers</a:t>
              </a:r>
              <a:endParaRPr/>
            </a:p>
          </p:txBody>
        </p:sp>
      </p:grpSp>
      <p:grpSp>
        <p:nvGrpSpPr>
          <p:cNvPr id="132" name="Google Shape;132;p1"/>
          <p:cNvGrpSpPr/>
          <p:nvPr/>
        </p:nvGrpSpPr>
        <p:grpSpPr>
          <a:xfrm>
            <a:off x="6400795" y="4414789"/>
            <a:ext cx="10607040" cy="555784"/>
            <a:chOff x="0" y="-9525"/>
            <a:chExt cx="14142720" cy="741045"/>
          </a:xfrm>
        </p:grpSpPr>
        <p:sp>
          <p:nvSpPr>
            <p:cNvPr id="133" name="Google Shape;133;p1"/>
            <p:cNvSpPr/>
            <p:nvPr/>
          </p:nvSpPr>
          <p:spPr>
            <a:xfrm>
              <a:off x="0" y="0"/>
              <a:ext cx="14142720" cy="731520"/>
            </a:xfrm>
            <a:custGeom>
              <a:rect b="b" l="l" r="r" t="t"/>
              <a:pathLst>
                <a:path extrusionOk="0" h="731520" w="14142720">
                  <a:moveTo>
                    <a:pt x="0" y="0"/>
                  </a:moveTo>
                  <a:lnTo>
                    <a:pt x="14142720" y="0"/>
                  </a:lnTo>
                  <a:lnTo>
                    <a:pt x="14142720" y="731520"/>
                  </a:lnTo>
                  <a:lnTo>
                    <a:pt x="0" y="731520"/>
                  </a:lnTo>
                  <a:close/>
                </a:path>
              </a:pathLst>
            </a:custGeom>
            <a:blipFill rotWithShape="1">
              <a:blip r:embed="rId4">
                <a:alphaModFix amt="0"/>
              </a:blip>
              <a:stretch>
                <a:fillRect b="-326733" l="0" r="0" t="-326733"/>
              </a:stretch>
            </a:blip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4" name="Google Shape;134;p1"/>
            <p:cNvSpPr txBox="1"/>
            <p:nvPr/>
          </p:nvSpPr>
          <p:spPr>
            <a:xfrm>
              <a:off x="0" y="-9525"/>
              <a:ext cx="14142720" cy="74104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6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support cultural activity each year in Hull &amp; East Yorkshire</a:t>
              </a:r>
              <a:endParaRPr/>
            </a:p>
          </p:txBody>
        </p:sp>
      </p:grpSp>
      <p:grpSp>
        <p:nvGrpSpPr>
          <p:cNvPr id="135" name="Google Shape;135;p1"/>
          <p:cNvGrpSpPr/>
          <p:nvPr/>
        </p:nvGrpSpPr>
        <p:grpSpPr>
          <a:xfrm>
            <a:off x="901698" y="5195620"/>
            <a:ext cx="16484536" cy="866586"/>
            <a:chOff x="0" y="0"/>
            <a:chExt cx="21979382" cy="1155448"/>
          </a:xfrm>
        </p:grpSpPr>
        <p:sp>
          <p:nvSpPr>
            <p:cNvPr id="136" name="Google Shape;136;p1"/>
            <p:cNvSpPr/>
            <p:nvPr/>
          </p:nvSpPr>
          <p:spPr>
            <a:xfrm>
              <a:off x="16891" y="16891"/>
              <a:ext cx="21945599" cy="1121664"/>
            </a:xfrm>
            <a:custGeom>
              <a:rect b="b" l="l" r="r" t="t"/>
              <a:pathLst>
                <a:path extrusionOk="0" h="1121664" w="21945599">
                  <a:moveTo>
                    <a:pt x="0" y="0"/>
                  </a:moveTo>
                  <a:lnTo>
                    <a:pt x="21945599" y="0"/>
                  </a:lnTo>
                  <a:lnTo>
                    <a:pt x="21945599" y="1121664"/>
                  </a:lnTo>
                  <a:lnTo>
                    <a:pt x="0" y="1121664"/>
                  </a:lnTo>
                  <a:close/>
                </a:path>
              </a:pathLst>
            </a:custGeom>
            <a:solidFill>
              <a:srgbClr val="1E1E1E">
                <a:alpha val="49803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7" name="Google Shape;137;p1"/>
            <p:cNvSpPr/>
            <p:nvPr/>
          </p:nvSpPr>
          <p:spPr>
            <a:xfrm>
              <a:off x="0" y="0"/>
              <a:ext cx="21979382" cy="1155448"/>
            </a:xfrm>
            <a:custGeom>
              <a:rect b="b" l="l" r="r" t="t"/>
              <a:pathLst>
                <a:path extrusionOk="0" h="1155448" w="21979382">
                  <a:moveTo>
                    <a:pt x="16891" y="0"/>
                  </a:moveTo>
                  <a:lnTo>
                    <a:pt x="21962490" y="0"/>
                  </a:lnTo>
                  <a:cubicBezTo>
                    <a:pt x="21971890" y="0"/>
                    <a:pt x="21979382" y="7620"/>
                    <a:pt x="21979382" y="16891"/>
                  </a:cubicBezTo>
                  <a:lnTo>
                    <a:pt x="21979382" y="1138555"/>
                  </a:lnTo>
                  <a:cubicBezTo>
                    <a:pt x="21979382" y="1147953"/>
                    <a:pt x="21971763" y="1155446"/>
                    <a:pt x="21962490" y="1155446"/>
                  </a:cubicBezTo>
                  <a:lnTo>
                    <a:pt x="16891" y="1155446"/>
                  </a:lnTo>
                  <a:cubicBezTo>
                    <a:pt x="7620" y="1155573"/>
                    <a:pt x="0" y="1147953"/>
                    <a:pt x="0" y="1138555"/>
                  </a:cubicBezTo>
                  <a:lnTo>
                    <a:pt x="0" y="16891"/>
                  </a:lnTo>
                  <a:cubicBezTo>
                    <a:pt x="0" y="7620"/>
                    <a:pt x="7620" y="0"/>
                    <a:pt x="16891" y="0"/>
                  </a:cubicBezTo>
                  <a:moveTo>
                    <a:pt x="16891" y="33909"/>
                  </a:moveTo>
                  <a:lnTo>
                    <a:pt x="16891" y="16891"/>
                  </a:lnTo>
                  <a:lnTo>
                    <a:pt x="33909" y="16891"/>
                  </a:lnTo>
                  <a:lnTo>
                    <a:pt x="33909" y="1138555"/>
                  </a:lnTo>
                  <a:lnTo>
                    <a:pt x="16891" y="1138555"/>
                  </a:lnTo>
                  <a:lnTo>
                    <a:pt x="16891" y="1121664"/>
                  </a:lnTo>
                  <a:lnTo>
                    <a:pt x="21962490" y="1121664"/>
                  </a:lnTo>
                  <a:lnTo>
                    <a:pt x="21962490" y="1138555"/>
                  </a:lnTo>
                  <a:lnTo>
                    <a:pt x="21945600" y="1138555"/>
                  </a:lnTo>
                  <a:lnTo>
                    <a:pt x="21945600" y="16891"/>
                  </a:lnTo>
                  <a:lnTo>
                    <a:pt x="21962490" y="16891"/>
                  </a:lnTo>
                  <a:lnTo>
                    <a:pt x="21962490" y="33909"/>
                  </a:lnTo>
                  <a:lnTo>
                    <a:pt x="16891" y="33909"/>
                  </a:lnTo>
                  <a:close/>
                </a:path>
              </a:pathLst>
            </a:custGeom>
            <a:solidFill>
              <a:srgbClr val="1E1E1E">
                <a:alpha val="49803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38" name="Google Shape;138;p1"/>
          <p:cNvGrpSpPr/>
          <p:nvPr/>
        </p:nvGrpSpPr>
        <p:grpSpPr>
          <a:xfrm>
            <a:off x="901698" y="5195620"/>
            <a:ext cx="135064" cy="866586"/>
            <a:chOff x="0" y="0"/>
            <a:chExt cx="180086" cy="1155448"/>
          </a:xfrm>
        </p:grpSpPr>
        <p:sp>
          <p:nvSpPr>
            <p:cNvPr id="139" name="Google Shape;139;p1"/>
            <p:cNvSpPr/>
            <p:nvPr/>
          </p:nvSpPr>
          <p:spPr>
            <a:xfrm>
              <a:off x="16891" y="16891"/>
              <a:ext cx="146304" cy="1121664"/>
            </a:xfrm>
            <a:custGeom>
              <a:rect b="b" l="l" r="r" t="t"/>
              <a:pathLst>
                <a:path extrusionOk="0" h="1121664" w="146304">
                  <a:moveTo>
                    <a:pt x="0" y="0"/>
                  </a:moveTo>
                  <a:lnTo>
                    <a:pt x="146304" y="0"/>
                  </a:lnTo>
                  <a:lnTo>
                    <a:pt x="146304" y="1121664"/>
                  </a:lnTo>
                  <a:lnTo>
                    <a:pt x="0" y="1121664"/>
                  </a:lnTo>
                  <a:close/>
                </a:path>
              </a:pathLst>
            </a:custGeom>
            <a:solidFill>
              <a:srgbClr val="E9435B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0" name="Google Shape;140;p1"/>
            <p:cNvSpPr/>
            <p:nvPr/>
          </p:nvSpPr>
          <p:spPr>
            <a:xfrm>
              <a:off x="0" y="0"/>
              <a:ext cx="180086" cy="1155448"/>
            </a:xfrm>
            <a:custGeom>
              <a:rect b="b" l="l" r="r" t="t"/>
              <a:pathLst>
                <a:path extrusionOk="0" h="1155448" w="180086">
                  <a:moveTo>
                    <a:pt x="16891" y="0"/>
                  </a:moveTo>
                  <a:lnTo>
                    <a:pt x="163195" y="0"/>
                  </a:lnTo>
                  <a:cubicBezTo>
                    <a:pt x="172593" y="0"/>
                    <a:pt x="180086" y="7620"/>
                    <a:pt x="180086" y="16891"/>
                  </a:cubicBezTo>
                  <a:lnTo>
                    <a:pt x="180086" y="1138555"/>
                  </a:lnTo>
                  <a:cubicBezTo>
                    <a:pt x="180086" y="1147953"/>
                    <a:pt x="172466" y="1155446"/>
                    <a:pt x="163195" y="1155446"/>
                  </a:cubicBezTo>
                  <a:lnTo>
                    <a:pt x="16891" y="1155446"/>
                  </a:lnTo>
                  <a:cubicBezTo>
                    <a:pt x="7620" y="1155573"/>
                    <a:pt x="0" y="1147953"/>
                    <a:pt x="0" y="1138555"/>
                  </a:cubicBezTo>
                  <a:lnTo>
                    <a:pt x="0" y="16891"/>
                  </a:lnTo>
                  <a:cubicBezTo>
                    <a:pt x="0" y="7620"/>
                    <a:pt x="7620" y="0"/>
                    <a:pt x="16891" y="0"/>
                  </a:cubicBezTo>
                  <a:moveTo>
                    <a:pt x="16891" y="33909"/>
                  </a:moveTo>
                  <a:lnTo>
                    <a:pt x="16891" y="16891"/>
                  </a:lnTo>
                  <a:lnTo>
                    <a:pt x="33909" y="16891"/>
                  </a:lnTo>
                  <a:lnTo>
                    <a:pt x="33909" y="1138555"/>
                  </a:lnTo>
                  <a:lnTo>
                    <a:pt x="16891" y="1138555"/>
                  </a:lnTo>
                  <a:lnTo>
                    <a:pt x="16891" y="1121664"/>
                  </a:lnTo>
                  <a:lnTo>
                    <a:pt x="163195" y="1121664"/>
                  </a:lnTo>
                  <a:lnTo>
                    <a:pt x="163195" y="1138555"/>
                  </a:lnTo>
                  <a:lnTo>
                    <a:pt x="146304" y="1138555"/>
                  </a:lnTo>
                  <a:lnTo>
                    <a:pt x="146304" y="16891"/>
                  </a:lnTo>
                  <a:lnTo>
                    <a:pt x="163195" y="16891"/>
                  </a:lnTo>
                  <a:lnTo>
                    <a:pt x="163195" y="33909"/>
                  </a:lnTo>
                  <a:lnTo>
                    <a:pt x="16891" y="33909"/>
                  </a:lnTo>
                  <a:close/>
                </a:path>
              </a:pathLst>
            </a:custGeom>
            <a:solidFill>
              <a:srgbClr val="E9435B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41" name="Google Shape;141;p1"/>
          <p:cNvGrpSpPr/>
          <p:nvPr/>
        </p:nvGrpSpPr>
        <p:grpSpPr>
          <a:xfrm>
            <a:off x="1280155" y="5336333"/>
            <a:ext cx="4937760" cy="585216"/>
            <a:chOff x="0" y="0"/>
            <a:chExt cx="6583680" cy="780288"/>
          </a:xfrm>
        </p:grpSpPr>
        <p:sp>
          <p:nvSpPr>
            <p:cNvPr id="142" name="Google Shape;142;p1"/>
            <p:cNvSpPr/>
            <p:nvPr/>
          </p:nvSpPr>
          <p:spPr>
            <a:xfrm>
              <a:off x="0" y="0"/>
              <a:ext cx="6583680" cy="780288"/>
            </a:xfrm>
            <a:custGeom>
              <a:rect b="b" l="l" r="r" t="t"/>
              <a:pathLst>
                <a:path extrusionOk="0" h="780288" w="6583680">
                  <a:moveTo>
                    <a:pt x="0" y="0"/>
                  </a:moveTo>
                  <a:lnTo>
                    <a:pt x="6583680" y="0"/>
                  </a:lnTo>
                  <a:lnTo>
                    <a:pt x="6583680" y="780288"/>
                  </a:lnTo>
                  <a:lnTo>
                    <a:pt x="0" y="780288"/>
                  </a:lnTo>
                  <a:close/>
                </a:path>
              </a:pathLst>
            </a:custGeom>
            <a:blipFill rotWithShape="1">
              <a:blip r:embed="rId4">
                <a:alphaModFix amt="0"/>
              </a:blip>
              <a:stretch>
                <a:fillRect b="-114409" l="0" r="0" t="-114409"/>
              </a:stretch>
            </a:blip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3" name="Google Shape;143;p1"/>
            <p:cNvSpPr txBox="1"/>
            <p:nvPr/>
          </p:nvSpPr>
          <p:spPr>
            <a:xfrm>
              <a:off x="0" y="0"/>
              <a:ext cx="6583680" cy="780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20007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799">
                  <a:solidFill>
                    <a:srgbClr val="E9435B"/>
                  </a:solidFill>
                  <a:latin typeface="Arial"/>
                  <a:ea typeface="Arial"/>
                  <a:cs typeface="Arial"/>
                  <a:sym typeface="Arial"/>
                </a:rPr>
                <a:t>£1 creates £25</a:t>
              </a:r>
              <a:endParaRPr/>
            </a:p>
          </p:txBody>
        </p:sp>
      </p:grpSp>
      <p:grpSp>
        <p:nvGrpSpPr>
          <p:cNvPr id="144" name="Google Shape;144;p1"/>
          <p:cNvGrpSpPr/>
          <p:nvPr/>
        </p:nvGrpSpPr>
        <p:grpSpPr>
          <a:xfrm>
            <a:off x="6400795" y="5365765"/>
            <a:ext cx="10607040" cy="555784"/>
            <a:chOff x="0" y="-9525"/>
            <a:chExt cx="14142720" cy="741045"/>
          </a:xfrm>
        </p:grpSpPr>
        <p:sp>
          <p:nvSpPr>
            <p:cNvPr id="145" name="Google Shape;145;p1"/>
            <p:cNvSpPr/>
            <p:nvPr/>
          </p:nvSpPr>
          <p:spPr>
            <a:xfrm>
              <a:off x="0" y="0"/>
              <a:ext cx="14142720" cy="731520"/>
            </a:xfrm>
            <a:custGeom>
              <a:rect b="b" l="l" r="r" t="t"/>
              <a:pathLst>
                <a:path extrusionOk="0" h="731520" w="14142720">
                  <a:moveTo>
                    <a:pt x="0" y="0"/>
                  </a:moveTo>
                  <a:lnTo>
                    <a:pt x="14142720" y="0"/>
                  </a:lnTo>
                  <a:lnTo>
                    <a:pt x="14142720" y="731520"/>
                  </a:lnTo>
                  <a:lnTo>
                    <a:pt x="0" y="731520"/>
                  </a:lnTo>
                  <a:close/>
                </a:path>
              </a:pathLst>
            </a:custGeom>
            <a:blipFill rotWithShape="1">
              <a:blip r:embed="rId4">
                <a:alphaModFix amt="0"/>
              </a:blip>
              <a:stretch>
                <a:fillRect b="-326733" l="0" r="0" t="-326733"/>
              </a:stretch>
            </a:blip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6" name="Google Shape;146;p1"/>
            <p:cNvSpPr txBox="1"/>
            <p:nvPr/>
          </p:nvSpPr>
          <p:spPr>
            <a:xfrm>
              <a:off x="0" y="-9525"/>
              <a:ext cx="14142720" cy="74104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6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every £1 invested in culture creates up to £25 of social value</a:t>
              </a:r>
              <a:endParaRPr/>
            </a:p>
          </p:txBody>
        </p:sp>
      </p:grpSp>
      <p:grpSp>
        <p:nvGrpSpPr>
          <p:cNvPr id="147" name="Google Shape;147;p1"/>
          <p:cNvGrpSpPr/>
          <p:nvPr/>
        </p:nvGrpSpPr>
        <p:grpSpPr>
          <a:xfrm>
            <a:off x="901698" y="6146596"/>
            <a:ext cx="16484536" cy="866586"/>
            <a:chOff x="0" y="0"/>
            <a:chExt cx="21979382" cy="1155448"/>
          </a:xfrm>
        </p:grpSpPr>
        <p:sp>
          <p:nvSpPr>
            <p:cNvPr id="148" name="Google Shape;148;p1"/>
            <p:cNvSpPr/>
            <p:nvPr/>
          </p:nvSpPr>
          <p:spPr>
            <a:xfrm>
              <a:off x="16891" y="16891"/>
              <a:ext cx="21945599" cy="1121664"/>
            </a:xfrm>
            <a:custGeom>
              <a:rect b="b" l="l" r="r" t="t"/>
              <a:pathLst>
                <a:path extrusionOk="0" h="1121664" w="21945599">
                  <a:moveTo>
                    <a:pt x="0" y="0"/>
                  </a:moveTo>
                  <a:lnTo>
                    <a:pt x="21945599" y="0"/>
                  </a:lnTo>
                  <a:lnTo>
                    <a:pt x="21945599" y="1121664"/>
                  </a:lnTo>
                  <a:lnTo>
                    <a:pt x="0" y="1121664"/>
                  </a:lnTo>
                  <a:close/>
                </a:path>
              </a:pathLst>
            </a:custGeom>
            <a:solidFill>
              <a:srgbClr val="222222">
                <a:alpha val="49803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9" name="Google Shape;149;p1"/>
            <p:cNvSpPr/>
            <p:nvPr/>
          </p:nvSpPr>
          <p:spPr>
            <a:xfrm>
              <a:off x="0" y="0"/>
              <a:ext cx="21979382" cy="1155448"/>
            </a:xfrm>
            <a:custGeom>
              <a:rect b="b" l="l" r="r" t="t"/>
              <a:pathLst>
                <a:path extrusionOk="0" h="1155448" w="21979382">
                  <a:moveTo>
                    <a:pt x="16891" y="0"/>
                  </a:moveTo>
                  <a:lnTo>
                    <a:pt x="21962490" y="0"/>
                  </a:lnTo>
                  <a:cubicBezTo>
                    <a:pt x="21971890" y="0"/>
                    <a:pt x="21979382" y="7620"/>
                    <a:pt x="21979382" y="16891"/>
                  </a:cubicBezTo>
                  <a:lnTo>
                    <a:pt x="21979382" y="1138555"/>
                  </a:lnTo>
                  <a:cubicBezTo>
                    <a:pt x="21979382" y="1147953"/>
                    <a:pt x="21971763" y="1155446"/>
                    <a:pt x="21962490" y="1155446"/>
                  </a:cubicBezTo>
                  <a:lnTo>
                    <a:pt x="16891" y="1155446"/>
                  </a:lnTo>
                  <a:cubicBezTo>
                    <a:pt x="7620" y="1155573"/>
                    <a:pt x="0" y="1147953"/>
                    <a:pt x="0" y="1138555"/>
                  </a:cubicBezTo>
                  <a:lnTo>
                    <a:pt x="0" y="16891"/>
                  </a:lnTo>
                  <a:cubicBezTo>
                    <a:pt x="0" y="7620"/>
                    <a:pt x="7620" y="0"/>
                    <a:pt x="16891" y="0"/>
                  </a:cubicBezTo>
                  <a:moveTo>
                    <a:pt x="16891" y="33909"/>
                  </a:moveTo>
                  <a:lnTo>
                    <a:pt x="16891" y="16891"/>
                  </a:lnTo>
                  <a:lnTo>
                    <a:pt x="33909" y="16891"/>
                  </a:lnTo>
                  <a:lnTo>
                    <a:pt x="33909" y="1138555"/>
                  </a:lnTo>
                  <a:lnTo>
                    <a:pt x="16891" y="1138555"/>
                  </a:lnTo>
                  <a:lnTo>
                    <a:pt x="16891" y="1121664"/>
                  </a:lnTo>
                  <a:lnTo>
                    <a:pt x="21962490" y="1121664"/>
                  </a:lnTo>
                  <a:lnTo>
                    <a:pt x="21962490" y="1138555"/>
                  </a:lnTo>
                  <a:lnTo>
                    <a:pt x="21945600" y="1138555"/>
                  </a:lnTo>
                  <a:lnTo>
                    <a:pt x="21945600" y="16891"/>
                  </a:lnTo>
                  <a:lnTo>
                    <a:pt x="21962490" y="16891"/>
                  </a:lnTo>
                  <a:lnTo>
                    <a:pt x="21962490" y="33909"/>
                  </a:lnTo>
                  <a:lnTo>
                    <a:pt x="16891" y="33909"/>
                  </a:lnTo>
                  <a:close/>
                </a:path>
              </a:pathLst>
            </a:custGeom>
            <a:solidFill>
              <a:srgbClr val="222222">
                <a:alpha val="49803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50" name="Google Shape;150;p1"/>
          <p:cNvGrpSpPr/>
          <p:nvPr/>
        </p:nvGrpSpPr>
        <p:grpSpPr>
          <a:xfrm>
            <a:off x="901698" y="6146596"/>
            <a:ext cx="135064" cy="866586"/>
            <a:chOff x="0" y="0"/>
            <a:chExt cx="180086" cy="1155448"/>
          </a:xfrm>
        </p:grpSpPr>
        <p:sp>
          <p:nvSpPr>
            <p:cNvPr id="151" name="Google Shape;151;p1"/>
            <p:cNvSpPr/>
            <p:nvPr/>
          </p:nvSpPr>
          <p:spPr>
            <a:xfrm>
              <a:off x="16891" y="16891"/>
              <a:ext cx="146304" cy="1121664"/>
            </a:xfrm>
            <a:custGeom>
              <a:rect b="b" l="l" r="r" t="t"/>
              <a:pathLst>
                <a:path extrusionOk="0" h="1121664" w="146304">
                  <a:moveTo>
                    <a:pt x="0" y="0"/>
                  </a:moveTo>
                  <a:lnTo>
                    <a:pt x="146304" y="0"/>
                  </a:lnTo>
                  <a:lnTo>
                    <a:pt x="146304" y="1121664"/>
                  </a:lnTo>
                  <a:lnTo>
                    <a:pt x="0" y="1121664"/>
                  </a:lnTo>
                  <a:close/>
                </a:path>
              </a:pathLst>
            </a:custGeom>
            <a:solidFill>
              <a:srgbClr val="E9435B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2" name="Google Shape;152;p1"/>
            <p:cNvSpPr/>
            <p:nvPr/>
          </p:nvSpPr>
          <p:spPr>
            <a:xfrm>
              <a:off x="0" y="0"/>
              <a:ext cx="180086" cy="1155448"/>
            </a:xfrm>
            <a:custGeom>
              <a:rect b="b" l="l" r="r" t="t"/>
              <a:pathLst>
                <a:path extrusionOk="0" h="1155448" w="180086">
                  <a:moveTo>
                    <a:pt x="16891" y="0"/>
                  </a:moveTo>
                  <a:lnTo>
                    <a:pt x="163195" y="0"/>
                  </a:lnTo>
                  <a:cubicBezTo>
                    <a:pt x="172593" y="0"/>
                    <a:pt x="180086" y="7620"/>
                    <a:pt x="180086" y="16891"/>
                  </a:cubicBezTo>
                  <a:lnTo>
                    <a:pt x="180086" y="1138555"/>
                  </a:lnTo>
                  <a:cubicBezTo>
                    <a:pt x="180086" y="1147953"/>
                    <a:pt x="172466" y="1155446"/>
                    <a:pt x="163195" y="1155446"/>
                  </a:cubicBezTo>
                  <a:lnTo>
                    <a:pt x="16891" y="1155446"/>
                  </a:lnTo>
                  <a:cubicBezTo>
                    <a:pt x="7620" y="1155573"/>
                    <a:pt x="0" y="1147953"/>
                    <a:pt x="0" y="1138555"/>
                  </a:cubicBezTo>
                  <a:lnTo>
                    <a:pt x="0" y="16891"/>
                  </a:lnTo>
                  <a:cubicBezTo>
                    <a:pt x="0" y="7620"/>
                    <a:pt x="7620" y="0"/>
                    <a:pt x="16891" y="0"/>
                  </a:cubicBezTo>
                  <a:moveTo>
                    <a:pt x="16891" y="33909"/>
                  </a:moveTo>
                  <a:lnTo>
                    <a:pt x="16891" y="16891"/>
                  </a:lnTo>
                  <a:lnTo>
                    <a:pt x="33909" y="16891"/>
                  </a:lnTo>
                  <a:lnTo>
                    <a:pt x="33909" y="1138555"/>
                  </a:lnTo>
                  <a:lnTo>
                    <a:pt x="16891" y="1138555"/>
                  </a:lnTo>
                  <a:lnTo>
                    <a:pt x="16891" y="1121664"/>
                  </a:lnTo>
                  <a:lnTo>
                    <a:pt x="163195" y="1121664"/>
                  </a:lnTo>
                  <a:lnTo>
                    <a:pt x="163195" y="1138555"/>
                  </a:lnTo>
                  <a:lnTo>
                    <a:pt x="146304" y="1138555"/>
                  </a:lnTo>
                  <a:lnTo>
                    <a:pt x="146304" y="16891"/>
                  </a:lnTo>
                  <a:lnTo>
                    <a:pt x="163195" y="16891"/>
                  </a:lnTo>
                  <a:lnTo>
                    <a:pt x="163195" y="33909"/>
                  </a:lnTo>
                  <a:lnTo>
                    <a:pt x="16891" y="33909"/>
                  </a:lnTo>
                  <a:close/>
                </a:path>
              </a:pathLst>
            </a:custGeom>
            <a:solidFill>
              <a:srgbClr val="E9435B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53" name="Google Shape;153;p1"/>
          <p:cNvGrpSpPr/>
          <p:nvPr/>
        </p:nvGrpSpPr>
        <p:grpSpPr>
          <a:xfrm>
            <a:off x="1280155" y="6287309"/>
            <a:ext cx="4937760" cy="585216"/>
            <a:chOff x="0" y="0"/>
            <a:chExt cx="6583680" cy="780288"/>
          </a:xfrm>
        </p:grpSpPr>
        <p:sp>
          <p:nvSpPr>
            <p:cNvPr id="154" name="Google Shape;154;p1"/>
            <p:cNvSpPr/>
            <p:nvPr/>
          </p:nvSpPr>
          <p:spPr>
            <a:xfrm>
              <a:off x="0" y="0"/>
              <a:ext cx="6583680" cy="780288"/>
            </a:xfrm>
            <a:custGeom>
              <a:rect b="b" l="l" r="r" t="t"/>
              <a:pathLst>
                <a:path extrusionOk="0" h="780288" w="6583680">
                  <a:moveTo>
                    <a:pt x="0" y="0"/>
                  </a:moveTo>
                  <a:lnTo>
                    <a:pt x="6583680" y="0"/>
                  </a:lnTo>
                  <a:lnTo>
                    <a:pt x="6583680" y="780288"/>
                  </a:lnTo>
                  <a:lnTo>
                    <a:pt x="0" y="780288"/>
                  </a:lnTo>
                  <a:close/>
                </a:path>
              </a:pathLst>
            </a:custGeom>
            <a:blipFill rotWithShape="1">
              <a:blip r:embed="rId4">
                <a:alphaModFix amt="0"/>
              </a:blip>
              <a:stretch>
                <a:fillRect b="-114409" l="0" r="0" t="-114409"/>
              </a:stretch>
            </a:blip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5" name="Google Shape;155;p1"/>
            <p:cNvSpPr txBox="1"/>
            <p:nvPr/>
          </p:nvSpPr>
          <p:spPr>
            <a:xfrm>
              <a:off x="0" y="0"/>
              <a:ext cx="6583680" cy="780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20007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799">
                  <a:solidFill>
                    <a:srgbClr val="E9435B"/>
                  </a:solidFill>
                  <a:latin typeface="Arial"/>
                  <a:ea typeface="Arial"/>
                  <a:cs typeface="Arial"/>
                  <a:sym typeface="Arial"/>
                </a:rPr>
                <a:t>2,100+ jobs</a:t>
              </a:r>
              <a:endParaRPr/>
            </a:p>
          </p:txBody>
        </p:sp>
      </p:grpSp>
      <p:grpSp>
        <p:nvGrpSpPr>
          <p:cNvPr id="156" name="Google Shape;156;p1"/>
          <p:cNvGrpSpPr/>
          <p:nvPr/>
        </p:nvGrpSpPr>
        <p:grpSpPr>
          <a:xfrm>
            <a:off x="6400795" y="6316741"/>
            <a:ext cx="10607040" cy="555784"/>
            <a:chOff x="0" y="-9525"/>
            <a:chExt cx="14142720" cy="741045"/>
          </a:xfrm>
        </p:grpSpPr>
        <p:sp>
          <p:nvSpPr>
            <p:cNvPr id="157" name="Google Shape;157;p1"/>
            <p:cNvSpPr/>
            <p:nvPr/>
          </p:nvSpPr>
          <p:spPr>
            <a:xfrm>
              <a:off x="0" y="0"/>
              <a:ext cx="14142720" cy="731520"/>
            </a:xfrm>
            <a:custGeom>
              <a:rect b="b" l="l" r="r" t="t"/>
              <a:pathLst>
                <a:path extrusionOk="0" h="731520" w="14142720">
                  <a:moveTo>
                    <a:pt x="0" y="0"/>
                  </a:moveTo>
                  <a:lnTo>
                    <a:pt x="14142720" y="0"/>
                  </a:lnTo>
                  <a:lnTo>
                    <a:pt x="14142720" y="731520"/>
                  </a:lnTo>
                  <a:lnTo>
                    <a:pt x="0" y="731520"/>
                  </a:lnTo>
                  <a:close/>
                </a:path>
              </a:pathLst>
            </a:custGeom>
            <a:blipFill rotWithShape="1">
              <a:blip r:embed="rId4">
                <a:alphaModFix amt="0"/>
              </a:blip>
              <a:stretch>
                <a:fillRect b="-326733" l="0" r="0" t="-326733"/>
              </a:stretch>
            </a:blip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8" name="Google Shape;158;p1"/>
            <p:cNvSpPr txBox="1"/>
            <p:nvPr/>
          </p:nvSpPr>
          <p:spPr>
            <a:xfrm>
              <a:off x="0" y="-9525"/>
              <a:ext cx="14142720" cy="74104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600">
                  <a:solidFill>
                    <a:srgbClr val="FFFFFF"/>
                  </a:solidFill>
                </a:rPr>
                <a:t>created</a:t>
              </a:r>
              <a:r>
                <a:rPr lang="en-US" sz="26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 directly because of culture</a:t>
              </a:r>
              <a:endParaRPr/>
            </a:p>
          </p:txBody>
        </p:sp>
      </p:grpSp>
      <p:grpSp>
        <p:nvGrpSpPr>
          <p:cNvPr id="159" name="Google Shape;159;p1"/>
          <p:cNvGrpSpPr/>
          <p:nvPr/>
        </p:nvGrpSpPr>
        <p:grpSpPr>
          <a:xfrm>
            <a:off x="901698" y="7097572"/>
            <a:ext cx="16484536" cy="866586"/>
            <a:chOff x="0" y="0"/>
            <a:chExt cx="21979382" cy="1155448"/>
          </a:xfrm>
        </p:grpSpPr>
        <p:sp>
          <p:nvSpPr>
            <p:cNvPr id="160" name="Google Shape;160;p1"/>
            <p:cNvSpPr/>
            <p:nvPr/>
          </p:nvSpPr>
          <p:spPr>
            <a:xfrm>
              <a:off x="16891" y="16891"/>
              <a:ext cx="21945599" cy="1121664"/>
            </a:xfrm>
            <a:custGeom>
              <a:rect b="b" l="l" r="r" t="t"/>
              <a:pathLst>
                <a:path extrusionOk="0" h="1121664" w="21945599">
                  <a:moveTo>
                    <a:pt x="0" y="0"/>
                  </a:moveTo>
                  <a:lnTo>
                    <a:pt x="21945599" y="0"/>
                  </a:lnTo>
                  <a:lnTo>
                    <a:pt x="21945599" y="1121664"/>
                  </a:lnTo>
                  <a:lnTo>
                    <a:pt x="0" y="1121664"/>
                  </a:lnTo>
                  <a:close/>
                </a:path>
              </a:pathLst>
            </a:custGeom>
            <a:solidFill>
              <a:srgbClr val="1E1E1E">
                <a:alpha val="49803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1" name="Google Shape;161;p1"/>
            <p:cNvSpPr/>
            <p:nvPr/>
          </p:nvSpPr>
          <p:spPr>
            <a:xfrm>
              <a:off x="0" y="0"/>
              <a:ext cx="21979382" cy="1155448"/>
            </a:xfrm>
            <a:custGeom>
              <a:rect b="b" l="l" r="r" t="t"/>
              <a:pathLst>
                <a:path extrusionOk="0" h="1155448" w="21979382">
                  <a:moveTo>
                    <a:pt x="16891" y="0"/>
                  </a:moveTo>
                  <a:lnTo>
                    <a:pt x="21962490" y="0"/>
                  </a:lnTo>
                  <a:cubicBezTo>
                    <a:pt x="21971890" y="0"/>
                    <a:pt x="21979382" y="7620"/>
                    <a:pt x="21979382" y="16891"/>
                  </a:cubicBezTo>
                  <a:lnTo>
                    <a:pt x="21979382" y="1138555"/>
                  </a:lnTo>
                  <a:cubicBezTo>
                    <a:pt x="21979382" y="1147953"/>
                    <a:pt x="21971763" y="1155446"/>
                    <a:pt x="21962490" y="1155446"/>
                  </a:cubicBezTo>
                  <a:lnTo>
                    <a:pt x="16891" y="1155446"/>
                  </a:lnTo>
                  <a:cubicBezTo>
                    <a:pt x="7620" y="1155573"/>
                    <a:pt x="0" y="1147953"/>
                    <a:pt x="0" y="1138555"/>
                  </a:cubicBezTo>
                  <a:lnTo>
                    <a:pt x="0" y="16891"/>
                  </a:lnTo>
                  <a:cubicBezTo>
                    <a:pt x="0" y="7620"/>
                    <a:pt x="7620" y="0"/>
                    <a:pt x="16891" y="0"/>
                  </a:cubicBezTo>
                  <a:moveTo>
                    <a:pt x="16891" y="33909"/>
                  </a:moveTo>
                  <a:lnTo>
                    <a:pt x="16891" y="16891"/>
                  </a:lnTo>
                  <a:lnTo>
                    <a:pt x="33909" y="16891"/>
                  </a:lnTo>
                  <a:lnTo>
                    <a:pt x="33909" y="1138555"/>
                  </a:lnTo>
                  <a:lnTo>
                    <a:pt x="16891" y="1138555"/>
                  </a:lnTo>
                  <a:lnTo>
                    <a:pt x="16891" y="1121664"/>
                  </a:lnTo>
                  <a:lnTo>
                    <a:pt x="21962490" y="1121664"/>
                  </a:lnTo>
                  <a:lnTo>
                    <a:pt x="21962490" y="1138555"/>
                  </a:lnTo>
                  <a:lnTo>
                    <a:pt x="21945600" y="1138555"/>
                  </a:lnTo>
                  <a:lnTo>
                    <a:pt x="21945600" y="16891"/>
                  </a:lnTo>
                  <a:lnTo>
                    <a:pt x="21962490" y="16891"/>
                  </a:lnTo>
                  <a:lnTo>
                    <a:pt x="21962490" y="33909"/>
                  </a:lnTo>
                  <a:lnTo>
                    <a:pt x="16891" y="33909"/>
                  </a:lnTo>
                  <a:close/>
                </a:path>
              </a:pathLst>
            </a:custGeom>
            <a:solidFill>
              <a:srgbClr val="1E1E1E">
                <a:alpha val="49803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62" name="Google Shape;162;p1"/>
          <p:cNvGrpSpPr/>
          <p:nvPr/>
        </p:nvGrpSpPr>
        <p:grpSpPr>
          <a:xfrm>
            <a:off x="901698" y="7097572"/>
            <a:ext cx="135064" cy="866586"/>
            <a:chOff x="0" y="0"/>
            <a:chExt cx="180086" cy="1155448"/>
          </a:xfrm>
        </p:grpSpPr>
        <p:sp>
          <p:nvSpPr>
            <p:cNvPr id="163" name="Google Shape;163;p1"/>
            <p:cNvSpPr/>
            <p:nvPr/>
          </p:nvSpPr>
          <p:spPr>
            <a:xfrm>
              <a:off x="16891" y="16891"/>
              <a:ext cx="146304" cy="1121664"/>
            </a:xfrm>
            <a:custGeom>
              <a:rect b="b" l="l" r="r" t="t"/>
              <a:pathLst>
                <a:path extrusionOk="0" h="1121664" w="146304">
                  <a:moveTo>
                    <a:pt x="0" y="0"/>
                  </a:moveTo>
                  <a:lnTo>
                    <a:pt x="146304" y="0"/>
                  </a:lnTo>
                  <a:lnTo>
                    <a:pt x="146304" y="1121664"/>
                  </a:lnTo>
                  <a:lnTo>
                    <a:pt x="0" y="1121664"/>
                  </a:lnTo>
                  <a:close/>
                </a:path>
              </a:pathLst>
            </a:custGeom>
            <a:solidFill>
              <a:srgbClr val="E9435B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4" name="Google Shape;164;p1"/>
            <p:cNvSpPr/>
            <p:nvPr/>
          </p:nvSpPr>
          <p:spPr>
            <a:xfrm>
              <a:off x="0" y="0"/>
              <a:ext cx="180086" cy="1155448"/>
            </a:xfrm>
            <a:custGeom>
              <a:rect b="b" l="l" r="r" t="t"/>
              <a:pathLst>
                <a:path extrusionOk="0" h="1155448" w="180086">
                  <a:moveTo>
                    <a:pt x="16891" y="0"/>
                  </a:moveTo>
                  <a:lnTo>
                    <a:pt x="163195" y="0"/>
                  </a:lnTo>
                  <a:cubicBezTo>
                    <a:pt x="172593" y="0"/>
                    <a:pt x="180086" y="7620"/>
                    <a:pt x="180086" y="16891"/>
                  </a:cubicBezTo>
                  <a:lnTo>
                    <a:pt x="180086" y="1138555"/>
                  </a:lnTo>
                  <a:cubicBezTo>
                    <a:pt x="180086" y="1147953"/>
                    <a:pt x="172466" y="1155446"/>
                    <a:pt x="163195" y="1155446"/>
                  </a:cubicBezTo>
                  <a:lnTo>
                    <a:pt x="16891" y="1155446"/>
                  </a:lnTo>
                  <a:cubicBezTo>
                    <a:pt x="7620" y="1155573"/>
                    <a:pt x="0" y="1147953"/>
                    <a:pt x="0" y="1138555"/>
                  </a:cubicBezTo>
                  <a:lnTo>
                    <a:pt x="0" y="16891"/>
                  </a:lnTo>
                  <a:cubicBezTo>
                    <a:pt x="0" y="7620"/>
                    <a:pt x="7620" y="0"/>
                    <a:pt x="16891" y="0"/>
                  </a:cubicBezTo>
                  <a:moveTo>
                    <a:pt x="16891" y="33909"/>
                  </a:moveTo>
                  <a:lnTo>
                    <a:pt x="16891" y="16891"/>
                  </a:lnTo>
                  <a:lnTo>
                    <a:pt x="33909" y="16891"/>
                  </a:lnTo>
                  <a:lnTo>
                    <a:pt x="33909" y="1138555"/>
                  </a:lnTo>
                  <a:lnTo>
                    <a:pt x="16891" y="1138555"/>
                  </a:lnTo>
                  <a:lnTo>
                    <a:pt x="16891" y="1121664"/>
                  </a:lnTo>
                  <a:lnTo>
                    <a:pt x="163195" y="1121664"/>
                  </a:lnTo>
                  <a:lnTo>
                    <a:pt x="163195" y="1138555"/>
                  </a:lnTo>
                  <a:lnTo>
                    <a:pt x="146304" y="1138555"/>
                  </a:lnTo>
                  <a:lnTo>
                    <a:pt x="146304" y="16891"/>
                  </a:lnTo>
                  <a:lnTo>
                    <a:pt x="163195" y="16891"/>
                  </a:lnTo>
                  <a:lnTo>
                    <a:pt x="163195" y="33909"/>
                  </a:lnTo>
                  <a:lnTo>
                    <a:pt x="16891" y="33909"/>
                  </a:lnTo>
                  <a:close/>
                </a:path>
              </a:pathLst>
            </a:custGeom>
            <a:solidFill>
              <a:srgbClr val="E9435B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65" name="Google Shape;165;p1"/>
          <p:cNvGrpSpPr/>
          <p:nvPr/>
        </p:nvGrpSpPr>
        <p:grpSpPr>
          <a:xfrm>
            <a:off x="1280155" y="7238285"/>
            <a:ext cx="4937760" cy="585216"/>
            <a:chOff x="0" y="0"/>
            <a:chExt cx="6583680" cy="780288"/>
          </a:xfrm>
        </p:grpSpPr>
        <p:sp>
          <p:nvSpPr>
            <p:cNvPr id="166" name="Google Shape;166;p1"/>
            <p:cNvSpPr/>
            <p:nvPr/>
          </p:nvSpPr>
          <p:spPr>
            <a:xfrm>
              <a:off x="0" y="0"/>
              <a:ext cx="6583680" cy="780288"/>
            </a:xfrm>
            <a:custGeom>
              <a:rect b="b" l="l" r="r" t="t"/>
              <a:pathLst>
                <a:path extrusionOk="0" h="780288" w="6583680">
                  <a:moveTo>
                    <a:pt x="0" y="0"/>
                  </a:moveTo>
                  <a:lnTo>
                    <a:pt x="6583680" y="0"/>
                  </a:lnTo>
                  <a:lnTo>
                    <a:pt x="6583680" y="780288"/>
                  </a:lnTo>
                  <a:lnTo>
                    <a:pt x="0" y="780288"/>
                  </a:lnTo>
                  <a:close/>
                </a:path>
              </a:pathLst>
            </a:custGeom>
            <a:blipFill rotWithShape="1">
              <a:blip r:embed="rId4">
                <a:alphaModFix amt="0"/>
              </a:blip>
              <a:stretch>
                <a:fillRect b="-114409" l="0" r="0" t="-114409"/>
              </a:stretch>
            </a:blip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7" name="Google Shape;167;p1"/>
            <p:cNvSpPr txBox="1"/>
            <p:nvPr/>
          </p:nvSpPr>
          <p:spPr>
            <a:xfrm>
              <a:off x="0" y="0"/>
              <a:ext cx="6583680" cy="780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20007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799">
                  <a:solidFill>
                    <a:srgbClr val="E9435B"/>
                  </a:solidFill>
                  <a:latin typeface="Arial"/>
                  <a:ea typeface="Arial"/>
                  <a:cs typeface="Arial"/>
                  <a:sym typeface="Arial"/>
                </a:rPr>
                <a:t>365 businesses</a:t>
              </a:r>
              <a:endParaRPr/>
            </a:p>
          </p:txBody>
        </p:sp>
      </p:grpSp>
      <p:grpSp>
        <p:nvGrpSpPr>
          <p:cNvPr id="168" name="Google Shape;168;p1"/>
          <p:cNvGrpSpPr/>
          <p:nvPr/>
        </p:nvGrpSpPr>
        <p:grpSpPr>
          <a:xfrm>
            <a:off x="6400795" y="7267717"/>
            <a:ext cx="10607040" cy="555784"/>
            <a:chOff x="0" y="-9525"/>
            <a:chExt cx="14142720" cy="741045"/>
          </a:xfrm>
        </p:grpSpPr>
        <p:sp>
          <p:nvSpPr>
            <p:cNvPr id="169" name="Google Shape;169;p1"/>
            <p:cNvSpPr/>
            <p:nvPr/>
          </p:nvSpPr>
          <p:spPr>
            <a:xfrm>
              <a:off x="0" y="0"/>
              <a:ext cx="14142720" cy="731520"/>
            </a:xfrm>
            <a:custGeom>
              <a:rect b="b" l="l" r="r" t="t"/>
              <a:pathLst>
                <a:path extrusionOk="0" h="731520" w="14142720">
                  <a:moveTo>
                    <a:pt x="0" y="0"/>
                  </a:moveTo>
                  <a:lnTo>
                    <a:pt x="14142720" y="0"/>
                  </a:lnTo>
                  <a:lnTo>
                    <a:pt x="14142720" y="731520"/>
                  </a:lnTo>
                  <a:lnTo>
                    <a:pt x="0" y="731520"/>
                  </a:lnTo>
                  <a:close/>
                </a:path>
              </a:pathLst>
            </a:custGeom>
            <a:blipFill rotWithShape="1">
              <a:blip r:embed="rId4">
                <a:alphaModFix amt="0"/>
              </a:blip>
              <a:stretch>
                <a:fillRect b="-326733" l="0" r="0" t="-326733"/>
              </a:stretch>
            </a:blip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0" name="Google Shape;170;p1"/>
            <p:cNvSpPr txBox="1"/>
            <p:nvPr/>
          </p:nvSpPr>
          <p:spPr>
            <a:xfrm>
              <a:off x="0" y="-9525"/>
              <a:ext cx="14142720" cy="74104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6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sustained </a:t>
              </a:r>
              <a:r>
                <a:rPr lang="en-US" sz="2600">
                  <a:solidFill>
                    <a:srgbClr val="FFFFFF"/>
                  </a:solidFill>
                </a:rPr>
                <a:t>for</a:t>
              </a:r>
              <a:r>
                <a:rPr lang="en-US" sz="26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 culture across the region</a:t>
              </a:r>
              <a:endParaRPr/>
            </a:p>
          </p:txBody>
        </p:sp>
      </p:grpSp>
      <p:grpSp>
        <p:nvGrpSpPr>
          <p:cNvPr id="171" name="Google Shape;171;p1"/>
          <p:cNvGrpSpPr/>
          <p:nvPr/>
        </p:nvGrpSpPr>
        <p:grpSpPr>
          <a:xfrm>
            <a:off x="901698" y="8048548"/>
            <a:ext cx="16484536" cy="866586"/>
            <a:chOff x="0" y="0"/>
            <a:chExt cx="21979382" cy="1155448"/>
          </a:xfrm>
        </p:grpSpPr>
        <p:sp>
          <p:nvSpPr>
            <p:cNvPr id="172" name="Google Shape;172;p1"/>
            <p:cNvSpPr/>
            <p:nvPr/>
          </p:nvSpPr>
          <p:spPr>
            <a:xfrm>
              <a:off x="16891" y="16891"/>
              <a:ext cx="21945599" cy="1121664"/>
            </a:xfrm>
            <a:custGeom>
              <a:rect b="b" l="l" r="r" t="t"/>
              <a:pathLst>
                <a:path extrusionOk="0" h="1121664" w="21945599">
                  <a:moveTo>
                    <a:pt x="0" y="0"/>
                  </a:moveTo>
                  <a:lnTo>
                    <a:pt x="21945599" y="0"/>
                  </a:lnTo>
                  <a:lnTo>
                    <a:pt x="21945599" y="1121664"/>
                  </a:lnTo>
                  <a:lnTo>
                    <a:pt x="0" y="1121664"/>
                  </a:lnTo>
                  <a:close/>
                </a:path>
              </a:pathLst>
            </a:custGeom>
            <a:solidFill>
              <a:srgbClr val="222222">
                <a:alpha val="49803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3" name="Google Shape;173;p1"/>
            <p:cNvSpPr/>
            <p:nvPr/>
          </p:nvSpPr>
          <p:spPr>
            <a:xfrm>
              <a:off x="0" y="0"/>
              <a:ext cx="21979382" cy="1155448"/>
            </a:xfrm>
            <a:custGeom>
              <a:rect b="b" l="l" r="r" t="t"/>
              <a:pathLst>
                <a:path extrusionOk="0" h="1155448" w="21979382">
                  <a:moveTo>
                    <a:pt x="16891" y="0"/>
                  </a:moveTo>
                  <a:lnTo>
                    <a:pt x="21962490" y="0"/>
                  </a:lnTo>
                  <a:cubicBezTo>
                    <a:pt x="21971890" y="0"/>
                    <a:pt x="21979382" y="7620"/>
                    <a:pt x="21979382" y="16891"/>
                  </a:cubicBezTo>
                  <a:lnTo>
                    <a:pt x="21979382" y="1138555"/>
                  </a:lnTo>
                  <a:cubicBezTo>
                    <a:pt x="21979382" y="1147953"/>
                    <a:pt x="21971763" y="1155446"/>
                    <a:pt x="21962490" y="1155446"/>
                  </a:cubicBezTo>
                  <a:lnTo>
                    <a:pt x="16891" y="1155446"/>
                  </a:lnTo>
                  <a:cubicBezTo>
                    <a:pt x="7620" y="1155573"/>
                    <a:pt x="0" y="1147953"/>
                    <a:pt x="0" y="1138555"/>
                  </a:cubicBezTo>
                  <a:lnTo>
                    <a:pt x="0" y="16891"/>
                  </a:lnTo>
                  <a:cubicBezTo>
                    <a:pt x="0" y="7620"/>
                    <a:pt x="7620" y="0"/>
                    <a:pt x="16891" y="0"/>
                  </a:cubicBezTo>
                  <a:moveTo>
                    <a:pt x="16891" y="33909"/>
                  </a:moveTo>
                  <a:lnTo>
                    <a:pt x="16891" y="16891"/>
                  </a:lnTo>
                  <a:lnTo>
                    <a:pt x="33909" y="16891"/>
                  </a:lnTo>
                  <a:lnTo>
                    <a:pt x="33909" y="1138555"/>
                  </a:lnTo>
                  <a:lnTo>
                    <a:pt x="16891" y="1138555"/>
                  </a:lnTo>
                  <a:lnTo>
                    <a:pt x="16891" y="1121664"/>
                  </a:lnTo>
                  <a:lnTo>
                    <a:pt x="21962490" y="1121664"/>
                  </a:lnTo>
                  <a:lnTo>
                    <a:pt x="21962490" y="1138555"/>
                  </a:lnTo>
                  <a:lnTo>
                    <a:pt x="21945600" y="1138555"/>
                  </a:lnTo>
                  <a:lnTo>
                    <a:pt x="21945600" y="16891"/>
                  </a:lnTo>
                  <a:lnTo>
                    <a:pt x="21962490" y="16891"/>
                  </a:lnTo>
                  <a:lnTo>
                    <a:pt x="21962490" y="33909"/>
                  </a:lnTo>
                  <a:lnTo>
                    <a:pt x="16891" y="33909"/>
                  </a:lnTo>
                  <a:close/>
                </a:path>
              </a:pathLst>
            </a:custGeom>
            <a:solidFill>
              <a:srgbClr val="222222">
                <a:alpha val="49803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74" name="Google Shape;174;p1"/>
          <p:cNvGrpSpPr/>
          <p:nvPr/>
        </p:nvGrpSpPr>
        <p:grpSpPr>
          <a:xfrm>
            <a:off x="901698" y="8048548"/>
            <a:ext cx="135064" cy="866586"/>
            <a:chOff x="0" y="0"/>
            <a:chExt cx="180086" cy="1155448"/>
          </a:xfrm>
        </p:grpSpPr>
        <p:sp>
          <p:nvSpPr>
            <p:cNvPr id="175" name="Google Shape;175;p1"/>
            <p:cNvSpPr/>
            <p:nvPr/>
          </p:nvSpPr>
          <p:spPr>
            <a:xfrm>
              <a:off x="16891" y="16891"/>
              <a:ext cx="146304" cy="1121664"/>
            </a:xfrm>
            <a:custGeom>
              <a:rect b="b" l="l" r="r" t="t"/>
              <a:pathLst>
                <a:path extrusionOk="0" h="1121664" w="146304">
                  <a:moveTo>
                    <a:pt x="0" y="0"/>
                  </a:moveTo>
                  <a:lnTo>
                    <a:pt x="146304" y="0"/>
                  </a:lnTo>
                  <a:lnTo>
                    <a:pt x="146304" y="1121664"/>
                  </a:lnTo>
                  <a:lnTo>
                    <a:pt x="0" y="1121664"/>
                  </a:lnTo>
                  <a:close/>
                </a:path>
              </a:pathLst>
            </a:custGeom>
            <a:solidFill>
              <a:srgbClr val="E9435B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6" name="Google Shape;176;p1"/>
            <p:cNvSpPr/>
            <p:nvPr/>
          </p:nvSpPr>
          <p:spPr>
            <a:xfrm>
              <a:off x="0" y="0"/>
              <a:ext cx="180086" cy="1155448"/>
            </a:xfrm>
            <a:custGeom>
              <a:rect b="b" l="l" r="r" t="t"/>
              <a:pathLst>
                <a:path extrusionOk="0" h="1155448" w="180086">
                  <a:moveTo>
                    <a:pt x="16891" y="0"/>
                  </a:moveTo>
                  <a:lnTo>
                    <a:pt x="163195" y="0"/>
                  </a:lnTo>
                  <a:cubicBezTo>
                    <a:pt x="172593" y="0"/>
                    <a:pt x="180086" y="7620"/>
                    <a:pt x="180086" y="16891"/>
                  </a:cubicBezTo>
                  <a:lnTo>
                    <a:pt x="180086" y="1138555"/>
                  </a:lnTo>
                  <a:cubicBezTo>
                    <a:pt x="180086" y="1147953"/>
                    <a:pt x="172466" y="1155446"/>
                    <a:pt x="163195" y="1155446"/>
                  </a:cubicBezTo>
                  <a:lnTo>
                    <a:pt x="16891" y="1155446"/>
                  </a:lnTo>
                  <a:cubicBezTo>
                    <a:pt x="7620" y="1155573"/>
                    <a:pt x="0" y="1147953"/>
                    <a:pt x="0" y="1138555"/>
                  </a:cubicBezTo>
                  <a:lnTo>
                    <a:pt x="0" y="16891"/>
                  </a:lnTo>
                  <a:cubicBezTo>
                    <a:pt x="0" y="7620"/>
                    <a:pt x="7620" y="0"/>
                    <a:pt x="16891" y="0"/>
                  </a:cubicBezTo>
                  <a:moveTo>
                    <a:pt x="16891" y="33909"/>
                  </a:moveTo>
                  <a:lnTo>
                    <a:pt x="16891" y="16891"/>
                  </a:lnTo>
                  <a:lnTo>
                    <a:pt x="33909" y="16891"/>
                  </a:lnTo>
                  <a:lnTo>
                    <a:pt x="33909" y="1138555"/>
                  </a:lnTo>
                  <a:lnTo>
                    <a:pt x="16891" y="1138555"/>
                  </a:lnTo>
                  <a:lnTo>
                    <a:pt x="16891" y="1121664"/>
                  </a:lnTo>
                  <a:lnTo>
                    <a:pt x="163195" y="1121664"/>
                  </a:lnTo>
                  <a:lnTo>
                    <a:pt x="163195" y="1138555"/>
                  </a:lnTo>
                  <a:lnTo>
                    <a:pt x="146304" y="1138555"/>
                  </a:lnTo>
                  <a:lnTo>
                    <a:pt x="146304" y="16891"/>
                  </a:lnTo>
                  <a:lnTo>
                    <a:pt x="163195" y="16891"/>
                  </a:lnTo>
                  <a:lnTo>
                    <a:pt x="163195" y="33909"/>
                  </a:lnTo>
                  <a:lnTo>
                    <a:pt x="16891" y="33909"/>
                  </a:lnTo>
                  <a:close/>
                </a:path>
              </a:pathLst>
            </a:custGeom>
            <a:solidFill>
              <a:srgbClr val="E9435B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77" name="Google Shape;177;p1"/>
          <p:cNvGrpSpPr/>
          <p:nvPr/>
        </p:nvGrpSpPr>
        <p:grpSpPr>
          <a:xfrm>
            <a:off x="1280155" y="8189261"/>
            <a:ext cx="4937760" cy="585216"/>
            <a:chOff x="0" y="0"/>
            <a:chExt cx="6583680" cy="780288"/>
          </a:xfrm>
        </p:grpSpPr>
        <p:sp>
          <p:nvSpPr>
            <p:cNvPr id="178" name="Google Shape;178;p1"/>
            <p:cNvSpPr/>
            <p:nvPr/>
          </p:nvSpPr>
          <p:spPr>
            <a:xfrm>
              <a:off x="0" y="0"/>
              <a:ext cx="6583680" cy="780288"/>
            </a:xfrm>
            <a:custGeom>
              <a:rect b="b" l="l" r="r" t="t"/>
              <a:pathLst>
                <a:path extrusionOk="0" h="780288" w="6583680">
                  <a:moveTo>
                    <a:pt x="0" y="0"/>
                  </a:moveTo>
                  <a:lnTo>
                    <a:pt x="6583680" y="0"/>
                  </a:lnTo>
                  <a:lnTo>
                    <a:pt x="6583680" y="780288"/>
                  </a:lnTo>
                  <a:lnTo>
                    <a:pt x="0" y="780288"/>
                  </a:lnTo>
                  <a:close/>
                </a:path>
              </a:pathLst>
            </a:custGeom>
            <a:blipFill rotWithShape="1">
              <a:blip r:embed="rId4">
                <a:alphaModFix amt="0"/>
              </a:blip>
              <a:stretch>
                <a:fillRect b="-114409" l="0" r="0" t="-114409"/>
              </a:stretch>
            </a:blip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9" name="Google Shape;179;p1"/>
            <p:cNvSpPr txBox="1"/>
            <p:nvPr/>
          </p:nvSpPr>
          <p:spPr>
            <a:xfrm>
              <a:off x="0" y="0"/>
              <a:ext cx="6583680" cy="780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20007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799">
                  <a:solidFill>
                    <a:srgbClr val="E9435B"/>
                  </a:solidFill>
                  <a:latin typeface="Arial"/>
                  <a:ea typeface="Arial"/>
                  <a:cs typeface="Arial"/>
                  <a:sym typeface="Arial"/>
                </a:rPr>
                <a:t>250+ venues</a:t>
              </a:r>
              <a:endParaRPr/>
            </a:p>
          </p:txBody>
        </p:sp>
      </p:grpSp>
      <p:grpSp>
        <p:nvGrpSpPr>
          <p:cNvPr id="180" name="Google Shape;180;p1"/>
          <p:cNvGrpSpPr/>
          <p:nvPr/>
        </p:nvGrpSpPr>
        <p:grpSpPr>
          <a:xfrm>
            <a:off x="6400795" y="8218693"/>
            <a:ext cx="10607040" cy="555784"/>
            <a:chOff x="0" y="-9525"/>
            <a:chExt cx="14142720" cy="741045"/>
          </a:xfrm>
        </p:grpSpPr>
        <p:sp>
          <p:nvSpPr>
            <p:cNvPr id="181" name="Google Shape;181;p1"/>
            <p:cNvSpPr/>
            <p:nvPr/>
          </p:nvSpPr>
          <p:spPr>
            <a:xfrm>
              <a:off x="0" y="0"/>
              <a:ext cx="14142720" cy="731520"/>
            </a:xfrm>
            <a:custGeom>
              <a:rect b="b" l="l" r="r" t="t"/>
              <a:pathLst>
                <a:path extrusionOk="0" h="731520" w="14142720">
                  <a:moveTo>
                    <a:pt x="0" y="0"/>
                  </a:moveTo>
                  <a:lnTo>
                    <a:pt x="14142720" y="0"/>
                  </a:lnTo>
                  <a:lnTo>
                    <a:pt x="14142720" y="731520"/>
                  </a:lnTo>
                  <a:lnTo>
                    <a:pt x="0" y="731520"/>
                  </a:lnTo>
                  <a:close/>
                </a:path>
              </a:pathLst>
            </a:custGeom>
            <a:blipFill rotWithShape="1">
              <a:blip r:embed="rId4">
                <a:alphaModFix amt="0"/>
              </a:blip>
              <a:stretch>
                <a:fillRect b="-326733" l="0" r="0" t="-326733"/>
              </a:stretch>
            </a:blip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2" name="Google Shape;182;p1"/>
            <p:cNvSpPr txBox="1"/>
            <p:nvPr/>
          </p:nvSpPr>
          <p:spPr>
            <a:xfrm>
              <a:off x="0" y="-9525"/>
              <a:ext cx="14142720" cy="74104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6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bringing people together across Hull &amp; East Yorkshire</a:t>
              </a:r>
              <a:endParaRPr/>
            </a:p>
          </p:txBody>
        </p:sp>
      </p:grpSp>
      <p:grpSp>
        <p:nvGrpSpPr>
          <p:cNvPr id="183" name="Google Shape;183;p1"/>
          <p:cNvGrpSpPr/>
          <p:nvPr/>
        </p:nvGrpSpPr>
        <p:grpSpPr>
          <a:xfrm>
            <a:off x="731520" y="9233792"/>
            <a:ext cx="14630400" cy="649729"/>
            <a:chOff x="0" y="0"/>
            <a:chExt cx="19507200" cy="866305"/>
          </a:xfrm>
        </p:grpSpPr>
        <p:sp>
          <p:nvSpPr>
            <p:cNvPr id="184" name="Google Shape;184;p1"/>
            <p:cNvSpPr/>
            <p:nvPr/>
          </p:nvSpPr>
          <p:spPr>
            <a:xfrm>
              <a:off x="0" y="0"/>
              <a:ext cx="19507200" cy="866305"/>
            </a:xfrm>
            <a:custGeom>
              <a:rect b="b" l="l" r="r" t="t"/>
              <a:pathLst>
                <a:path extrusionOk="0" h="866305" w="19507200">
                  <a:moveTo>
                    <a:pt x="0" y="0"/>
                  </a:moveTo>
                  <a:lnTo>
                    <a:pt x="19507200" y="0"/>
                  </a:lnTo>
                  <a:lnTo>
                    <a:pt x="19507200" y="866305"/>
                  </a:lnTo>
                  <a:lnTo>
                    <a:pt x="0" y="866305"/>
                  </a:lnTo>
                  <a:close/>
                </a:path>
              </a:pathLst>
            </a:custGeom>
            <a:blipFill rotWithShape="1">
              <a:blip r:embed="rId4">
                <a:alphaModFix amt="0"/>
              </a:blip>
              <a:stretch>
                <a:fillRect b="-366901" l="0" r="0" t="-410600"/>
              </a:stretch>
            </a:blip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5" name="Google Shape;185;p1"/>
            <p:cNvSpPr txBox="1"/>
            <p:nvPr/>
          </p:nvSpPr>
          <p:spPr>
            <a:xfrm>
              <a:off x="0" y="0"/>
              <a:ext cx="19507200" cy="86630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i="1" lang="en-US" sz="18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Source: </a:t>
              </a:r>
              <a:r>
                <a:rPr i="1" lang="en-US" sz="1800">
                  <a:solidFill>
                    <a:srgbClr val="FFFFFF"/>
                  </a:solidFill>
                </a:rPr>
                <a:t>I</a:t>
              </a:r>
              <a:r>
                <a:rPr i="1" lang="en-US" sz="18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mpact of Culture in Hull &amp; East Yorkshire Report, 2025 ·  #HEYCultureOurPlace</a:t>
              </a:r>
              <a:endParaRPr/>
            </a:p>
          </p:txBody>
        </p:sp>
      </p:grpSp>
      <p:grpSp>
        <p:nvGrpSpPr>
          <p:cNvPr id="186" name="Google Shape;186;p1"/>
          <p:cNvGrpSpPr/>
          <p:nvPr/>
        </p:nvGrpSpPr>
        <p:grpSpPr>
          <a:xfrm>
            <a:off x="-12697" y="9734807"/>
            <a:ext cx="18313336" cy="564834"/>
            <a:chOff x="0" y="0"/>
            <a:chExt cx="24417782" cy="753112"/>
          </a:xfrm>
        </p:grpSpPr>
        <p:sp>
          <p:nvSpPr>
            <p:cNvPr id="187" name="Google Shape;187;p1"/>
            <p:cNvSpPr/>
            <p:nvPr/>
          </p:nvSpPr>
          <p:spPr>
            <a:xfrm>
              <a:off x="16891" y="16891"/>
              <a:ext cx="24383999" cy="719328"/>
            </a:xfrm>
            <a:custGeom>
              <a:rect b="b" l="l" r="r" t="t"/>
              <a:pathLst>
                <a:path extrusionOk="0" h="719328" w="24383999">
                  <a:moveTo>
                    <a:pt x="0" y="0"/>
                  </a:moveTo>
                  <a:lnTo>
                    <a:pt x="24383999" y="0"/>
                  </a:lnTo>
                  <a:lnTo>
                    <a:pt x="24383999" y="719328"/>
                  </a:lnTo>
                  <a:lnTo>
                    <a:pt x="0" y="719328"/>
                  </a:lnTo>
                  <a:close/>
                </a:path>
              </a:pathLst>
            </a:custGeom>
            <a:solidFill>
              <a:srgbClr val="1A1A1A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8" name="Google Shape;188;p1"/>
            <p:cNvSpPr/>
            <p:nvPr/>
          </p:nvSpPr>
          <p:spPr>
            <a:xfrm>
              <a:off x="0" y="0"/>
              <a:ext cx="24417782" cy="753112"/>
            </a:xfrm>
            <a:custGeom>
              <a:rect b="b" l="l" r="r" t="t"/>
              <a:pathLst>
                <a:path extrusionOk="0" h="753112" w="24417782">
                  <a:moveTo>
                    <a:pt x="16891" y="0"/>
                  </a:moveTo>
                  <a:lnTo>
                    <a:pt x="24400890" y="0"/>
                  </a:lnTo>
                  <a:cubicBezTo>
                    <a:pt x="24410290" y="0"/>
                    <a:pt x="24417782" y="7620"/>
                    <a:pt x="24417782" y="16891"/>
                  </a:cubicBezTo>
                  <a:lnTo>
                    <a:pt x="24417782" y="736219"/>
                  </a:lnTo>
                  <a:cubicBezTo>
                    <a:pt x="24417782" y="745617"/>
                    <a:pt x="24410163" y="753110"/>
                    <a:pt x="24400890" y="753110"/>
                  </a:cubicBezTo>
                  <a:lnTo>
                    <a:pt x="16891" y="753110"/>
                  </a:lnTo>
                  <a:cubicBezTo>
                    <a:pt x="7620" y="753237"/>
                    <a:pt x="0" y="745617"/>
                    <a:pt x="0" y="736219"/>
                  </a:cubicBezTo>
                  <a:lnTo>
                    <a:pt x="0" y="16891"/>
                  </a:lnTo>
                  <a:cubicBezTo>
                    <a:pt x="0" y="7620"/>
                    <a:pt x="7620" y="0"/>
                    <a:pt x="16891" y="0"/>
                  </a:cubicBezTo>
                  <a:moveTo>
                    <a:pt x="16891" y="33909"/>
                  </a:moveTo>
                  <a:lnTo>
                    <a:pt x="16891" y="16891"/>
                  </a:lnTo>
                  <a:lnTo>
                    <a:pt x="33909" y="16891"/>
                  </a:lnTo>
                  <a:lnTo>
                    <a:pt x="33909" y="736219"/>
                  </a:lnTo>
                  <a:lnTo>
                    <a:pt x="16891" y="736219"/>
                  </a:lnTo>
                  <a:lnTo>
                    <a:pt x="16891" y="719328"/>
                  </a:lnTo>
                  <a:lnTo>
                    <a:pt x="24400890" y="719328"/>
                  </a:lnTo>
                  <a:lnTo>
                    <a:pt x="24400890" y="736219"/>
                  </a:lnTo>
                  <a:lnTo>
                    <a:pt x="24384000" y="736219"/>
                  </a:lnTo>
                  <a:lnTo>
                    <a:pt x="24384000" y="16891"/>
                  </a:lnTo>
                  <a:lnTo>
                    <a:pt x="24400890" y="16891"/>
                  </a:lnTo>
                  <a:lnTo>
                    <a:pt x="24400890" y="33909"/>
                  </a:lnTo>
                  <a:lnTo>
                    <a:pt x="16891" y="33909"/>
                  </a:lnTo>
                  <a:close/>
                </a:path>
              </a:pathLst>
            </a:custGeom>
            <a:solidFill>
              <a:srgbClr val="1A1A1A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89" name="Google Shape;189;p1"/>
          <p:cNvGrpSpPr/>
          <p:nvPr/>
        </p:nvGrpSpPr>
        <p:grpSpPr>
          <a:xfrm>
            <a:off x="731520" y="9776936"/>
            <a:ext cx="16824960" cy="446056"/>
            <a:chOff x="0" y="-9525"/>
            <a:chExt cx="22433280" cy="594741"/>
          </a:xfrm>
        </p:grpSpPr>
        <p:sp>
          <p:nvSpPr>
            <p:cNvPr id="190" name="Google Shape;190;p1"/>
            <p:cNvSpPr/>
            <p:nvPr/>
          </p:nvSpPr>
          <p:spPr>
            <a:xfrm>
              <a:off x="0" y="0"/>
              <a:ext cx="22433280" cy="585216"/>
            </a:xfrm>
            <a:custGeom>
              <a:rect b="b" l="l" r="r" t="t"/>
              <a:pathLst>
                <a:path extrusionOk="0" h="585216" w="22433280">
                  <a:moveTo>
                    <a:pt x="0" y="0"/>
                  </a:moveTo>
                  <a:lnTo>
                    <a:pt x="22433280" y="0"/>
                  </a:lnTo>
                  <a:lnTo>
                    <a:pt x="22433280" y="585216"/>
                  </a:lnTo>
                  <a:lnTo>
                    <a:pt x="0" y="585216"/>
                  </a:lnTo>
                  <a:close/>
                </a:path>
              </a:pathLst>
            </a:custGeom>
            <a:blipFill rotWithShape="1">
              <a:blip r:embed="rId4">
                <a:alphaModFix amt="0"/>
              </a:blip>
              <a:stretch>
                <a:fillRect b="-696937" l="0" r="0" t="-696937"/>
              </a:stretch>
            </a:blip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1" name="Google Shape;191;p1"/>
            <p:cNvSpPr txBox="1"/>
            <p:nvPr/>
          </p:nvSpPr>
          <p:spPr>
            <a:xfrm>
              <a:off x="0" y="-9525"/>
              <a:ext cx="22433280" cy="59474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HEY Creative Culture Campaign  ·  #HEYCultureOurPlace  ·  Created by Future Humber</a:t>
              </a:r>
              <a:endParaRPr/>
            </a:p>
          </p:txBody>
        </p:sp>
      </p:grpSp>
      <p:sp>
        <p:nvSpPr>
          <p:cNvPr id="192" name="Google Shape;192;p1"/>
          <p:cNvSpPr/>
          <p:nvPr/>
        </p:nvSpPr>
        <p:spPr>
          <a:xfrm>
            <a:off x="14401483" y="8774472"/>
            <a:ext cx="3540853" cy="1174383"/>
          </a:xfrm>
          <a:custGeom>
            <a:rect b="b" l="l" r="r" t="t"/>
            <a:pathLst>
              <a:path extrusionOk="0" h="1174383" w="3540853">
                <a:moveTo>
                  <a:pt x="0" y="0"/>
                </a:moveTo>
                <a:lnTo>
                  <a:pt x="3540853" y="0"/>
                </a:lnTo>
                <a:lnTo>
                  <a:pt x="3540853" y="1174383"/>
                </a:lnTo>
                <a:lnTo>
                  <a:pt x="0" y="117438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2006-08-16T00:00:00Z</dcterms:created>
</cp:coreProperties>
</file>